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1" r:id="rId1"/>
  </p:sldMasterIdLst>
  <p:notesMasterIdLst>
    <p:notesMasterId r:id="rId30"/>
  </p:notesMasterIdLst>
  <p:sldIdLst>
    <p:sldId id="256" r:id="rId2"/>
    <p:sldId id="268" r:id="rId3"/>
    <p:sldId id="267" r:id="rId4"/>
    <p:sldId id="265" r:id="rId5"/>
    <p:sldId id="266" r:id="rId6"/>
    <p:sldId id="269" r:id="rId7"/>
    <p:sldId id="285" r:id="rId8"/>
    <p:sldId id="275" r:id="rId9"/>
    <p:sldId id="286" r:id="rId10"/>
    <p:sldId id="284" r:id="rId11"/>
    <p:sldId id="270" r:id="rId12"/>
    <p:sldId id="264" r:id="rId13"/>
    <p:sldId id="288" r:id="rId14"/>
    <p:sldId id="271" r:id="rId15"/>
    <p:sldId id="259" r:id="rId16"/>
    <p:sldId id="260" r:id="rId17"/>
    <p:sldId id="262" r:id="rId18"/>
    <p:sldId id="263" r:id="rId19"/>
    <p:sldId id="272" r:id="rId20"/>
    <p:sldId id="283" r:id="rId21"/>
    <p:sldId id="287" r:id="rId22"/>
    <p:sldId id="273" r:id="rId23"/>
    <p:sldId id="292" r:id="rId24"/>
    <p:sldId id="290" r:id="rId25"/>
    <p:sldId id="278" r:id="rId26"/>
    <p:sldId id="279" r:id="rId27"/>
    <p:sldId id="257" r:id="rId28"/>
    <p:sldId id="274" r:id="rId29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AA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41" autoAdjust="0"/>
    <p:restoredTop sz="72643" autoAdjust="0"/>
  </p:normalViewPr>
  <p:slideViewPr>
    <p:cSldViewPr snapToGrid="0" snapToObjects="1">
      <p:cViewPr varScale="1">
        <p:scale>
          <a:sx n="154" d="100"/>
          <a:sy n="154" d="100"/>
        </p:scale>
        <p:origin x="2002" y="115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362DC1-1327-4107-9261-2DCC63BE9B5C}" type="datetimeFigureOut">
              <a:rPr lang="en-AU" smtClean="0"/>
              <a:t>16/02/2018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90735B-FC0D-4F91-BD1C-CB2B11F4D30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948458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Overall architecture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639E2B-DF88-45CB-8E97-1882329FDCBD}" type="slidenum">
              <a:rPr lang="en-AU" smtClean="0"/>
              <a:t>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181953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Convert Metadata format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639E2B-DF88-45CB-8E97-1882329FDCBD}" type="slidenum">
              <a:rPr lang="en-AU" smtClean="0"/>
              <a:t>15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96598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Face detection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639E2B-DF88-45CB-8E97-1882329FDCBD}" type="slidenum">
              <a:rPr lang="en-AU" smtClean="0"/>
              <a:t>16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172261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321112"/>
            <a:ext cx="8018423" cy="611312"/>
          </a:xfrm>
          <a:solidFill>
            <a:srgbClr val="A47C18">
              <a:alpha val="75000"/>
            </a:srgbClr>
          </a:solidFill>
        </p:spPr>
        <p:txBody>
          <a:bodyPr wrap="none" lIns="216000" tIns="36000" rIns="216000" bIns="36000">
            <a:spAutoFit/>
          </a:bodyPr>
          <a:lstStyle>
            <a:lvl1pPr algn="l">
              <a:defRPr sz="3500" cap="all">
                <a:solidFill>
                  <a:schemeClr val="bg1"/>
                </a:solidFill>
                <a:latin typeface="SansaSoft Pro Normal" panose="02000603080000020004" pitchFamily="50" charset="0"/>
              </a:defRPr>
            </a:lvl1pPr>
          </a:lstStyle>
          <a:p>
            <a:r>
              <a:rPr lang="en-AU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2932424"/>
            <a:ext cx="3497580" cy="323165"/>
          </a:xfrm>
          <a:solidFill>
            <a:schemeClr val="bg1">
              <a:lumMod val="50000"/>
            </a:schemeClr>
          </a:solidFill>
        </p:spPr>
        <p:txBody>
          <a:bodyPr wrap="square" lIns="216000" rIns="216000">
            <a:spAutoFit/>
          </a:bodyPr>
          <a:lstStyle>
            <a:lvl1pPr marL="0" indent="0" algn="l">
              <a:buNone/>
              <a:defRPr sz="1500">
                <a:solidFill>
                  <a:schemeClr val="bg1"/>
                </a:solidFill>
                <a:latin typeface="SansaSoft Pro Normal" panose="02000603080000020004" pitchFamily="50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AU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928242" y="4474565"/>
            <a:ext cx="2133600" cy="273844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1B7A26C1-E59A-7847-A836-157AB4516029}" type="datetime1">
              <a:rPr lang="en-AU" smtClean="0">
                <a:solidFill>
                  <a:prstClr val="white"/>
                </a:solidFill>
              </a:rPr>
              <a:pPr/>
              <a:t>16/02/2018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271158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bg1"/>
                </a:solidFill>
                <a:effectLst/>
              </a:defRPr>
            </a:lvl1pPr>
          </a:lstStyle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300323" y="4057692"/>
            <a:ext cx="1761519" cy="243373"/>
          </a:xfrm>
          <a:prstGeom prst="rect">
            <a:avLst/>
          </a:prstGeom>
        </p:spPr>
        <p:txBody>
          <a:bodyPr anchor="ctr" anchorCtr="0"/>
          <a:lstStyle>
            <a:lvl1pPr algn="r">
              <a:defRPr/>
            </a:lvl1pPr>
          </a:lstStyle>
          <a:p>
            <a:fld id="{CEBCB597-9930-514D-94A4-DB7E6FA08318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7" name="Picture 6" descr="MasterLogoCMYKKeyline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69906" y="279431"/>
            <a:ext cx="2714479" cy="478656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5037099" y="4858988"/>
            <a:ext cx="4128311" cy="2975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000" baseline="30000" dirty="0">
                <a:solidFill>
                  <a:prstClr val="black"/>
                </a:solidFill>
              </a:rPr>
              <a:t>CRICOS Provider code 00301J</a:t>
            </a:r>
          </a:p>
          <a:p>
            <a:pPr algn="r"/>
            <a:r>
              <a:rPr lang="en-GB" sz="1000" baseline="30000" dirty="0">
                <a:solidFill>
                  <a:prstClr val="black"/>
                </a:solidFill>
              </a:rPr>
              <a:t>Curtin University is a trademark of Curtin University of Technology.</a:t>
            </a:r>
            <a:endParaRPr lang="en-US" sz="1000" baseline="300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674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AU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AU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45443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AU"/>
              <a:t>Click to edit Master text styles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539058"/>
            <a:ext cx="2133600" cy="273844"/>
          </a:xfrm>
          <a:prstGeom prst="rect">
            <a:avLst/>
          </a:prstGeom>
        </p:spPr>
        <p:txBody>
          <a:bodyPr/>
          <a:lstStyle/>
          <a:p>
            <a:fld id="{22EEB626-40C4-E345-BABE-26CA3BBF6BE1}" type="datetime1">
              <a:rPr lang="en-AU" smtClean="0">
                <a:solidFill>
                  <a:prstClr val="white"/>
                </a:solidFill>
              </a:rPr>
              <a:pPr/>
              <a:t>16/02/2018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539058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124200" y="4816750"/>
            <a:ext cx="2895600" cy="243373"/>
          </a:xfrm>
          <a:prstGeom prst="rect">
            <a:avLst/>
          </a:prstGeom>
        </p:spPr>
        <p:txBody>
          <a:bodyPr anchor="ctr" anchorCtr="1"/>
          <a:lstStyle/>
          <a:p>
            <a:fld id="{CEBCB597-9930-514D-94A4-DB7E6FA08318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77388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539058"/>
            <a:ext cx="2133600" cy="273844"/>
          </a:xfrm>
          <a:prstGeom prst="rect">
            <a:avLst/>
          </a:prstGeom>
        </p:spPr>
        <p:txBody>
          <a:bodyPr/>
          <a:lstStyle/>
          <a:p>
            <a:fld id="{D1044C79-3557-034C-A5BF-2514701EF4EA}" type="datetime1">
              <a:rPr lang="en-AU" smtClean="0">
                <a:solidFill>
                  <a:prstClr val="white"/>
                </a:solidFill>
              </a:rPr>
              <a:pPr/>
              <a:t>16/02/2018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539058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124200" y="4816750"/>
            <a:ext cx="2895600" cy="243373"/>
          </a:xfrm>
          <a:prstGeom prst="rect">
            <a:avLst/>
          </a:prstGeom>
        </p:spPr>
        <p:txBody>
          <a:bodyPr anchor="ctr" anchorCtr="1"/>
          <a:lstStyle/>
          <a:p>
            <a:fld id="{CEBCB597-9930-514D-94A4-DB7E6FA08318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42705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4782"/>
            <a:ext cx="2057400" cy="3290888"/>
          </a:xfrm>
        </p:spPr>
        <p:txBody>
          <a:bodyPr vert="eaVert"/>
          <a:lstStyle/>
          <a:p>
            <a:r>
              <a:rPr lang="en-AU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4782"/>
            <a:ext cx="6019800" cy="3290888"/>
          </a:xfrm>
        </p:spPr>
        <p:txBody>
          <a:bodyPr vert="eaVert"/>
          <a:lstStyle/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539058"/>
            <a:ext cx="2133600" cy="273844"/>
          </a:xfrm>
          <a:prstGeom prst="rect">
            <a:avLst/>
          </a:prstGeom>
        </p:spPr>
        <p:txBody>
          <a:bodyPr/>
          <a:lstStyle/>
          <a:p>
            <a:fld id="{1A5B5050-CDE2-324F-982C-EDC80B7D07F7}" type="datetime1">
              <a:rPr lang="en-AU" smtClean="0">
                <a:solidFill>
                  <a:prstClr val="white"/>
                </a:solidFill>
              </a:rPr>
              <a:pPr/>
              <a:t>16/02/2018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539058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124200" y="4816750"/>
            <a:ext cx="2895600" cy="243373"/>
          </a:xfrm>
          <a:prstGeom prst="rect">
            <a:avLst/>
          </a:prstGeom>
        </p:spPr>
        <p:txBody>
          <a:bodyPr anchor="ctr" anchorCtr="1"/>
          <a:lstStyle/>
          <a:p>
            <a:fld id="{CEBCB597-9930-514D-94A4-DB7E6FA08318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21366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tw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0" y="2384866"/>
            <a:ext cx="4671352" cy="611312"/>
          </a:xfrm>
          <a:solidFill>
            <a:srgbClr val="A47C18">
              <a:alpha val="75000"/>
            </a:srgbClr>
          </a:solidFill>
        </p:spPr>
        <p:txBody>
          <a:bodyPr wrap="none" lIns="216000" tIns="36000" rIns="216000" bIns="36000">
            <a:spAutoFit/>
          </a:bodyPr>
          <a:lstStyle>
            <a:lvl1pPr algn="l">
              <a:defRPr sz="3500" cap="all">
                <a:solidFill>
                  <a:schemeClr val="bg1"/>
                </a:solidFill>
                <a:latin typeface="SansaSoft Pro Normal" panose="02000603080000020004" pitchFamily="50" charset="0"/>
              </a:defRPr>
            </a:lvl1pPr>
          </a:lstStyle>
          <a:p>
            <a:r>
              <a:rPr lang="en-AU" dirty="0"/>
              <a:t>Across two lines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0" y="2996178"/>
            <a:ext cx="3453070" cy="323165"/>
          </a:xfrm>
          <a:solidFill>
            <a:schemeClr val="bg1">
              <a:lumMod val="50000"/>
            </a:schemeClr>
          </a:solidFill>
        </p:spPr>
        <p:txBody>
          <a:bodyPr wrap="none" lIns="216000" rIns="216000">
            <a:spAutoFit/>
          </a:bodyPr>
          <a:lstStyle>
            <a:lvl1pPr marL="0" indent="0" algn="l">
              <a:buNone/>
              <a:defRPr sz="1500">
                <a:solidFill>
                  <a:schemeClr val="bg1"/>
                </a:solidFill>
                <a:latin typeface="SansaSoft Pro Normal" panose="02000603080000020004" pitchFamily="50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AU"/>
              <a:t>Click to edit Master subtitle style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6928242" y="4474565"/>
            <a:ext cx="2133600" cy="273844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73AC2B21-7179-B84F-8A56-AA54DAF9A1E3}" type="datetime1">
              <a:rPr lang="en-AU" smtClean="0">
                <a:solidFill>
                  <a:prstClr val="white"/>
                </a:solidFill>
              </a:rPr>
              <a:pPr/>
              <a:t>16/02/2018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271158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bg1"/>
                </a:solidFill>
                <a:effectLst/>
              </a:defRPr>
            </a:lvl1pPr>
          </a:lstStyle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300323" y="4057692"/>
            <a:ext cx="1761519" cy="243373"/>
          </a:xfrm>
          <a:prstGeom prst="rect">
            <a:avLst/>
          </a:prstGeom>
        </p:spPr>
        <p:txBody>
          <a:bodyPr anchor="ctr" anchorCtr="0"/>
          <a:lstStyle>
            <a:lvl1pPr algn="r">
              <a:defRPr/>
            </a:lvl1pPr>
          </a:lstStyle>
          <a:p>
            <a:fld id="{CEBCB597-9930-514D-94A4-DB7E6FA08318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1" name="Title 1"/>
          <p:cNvSpPr txBox="1">
            <a:spLocks/>
          </p:cNvSpPr>
          <p:nvPr userDrawn="1"/>
        </p:nvSpPr>
        <p:spPr>
          <a:xfrm>
            <a:off x="0" y="1773554"/>
            <a:ext cx="8018423" cy="611312"/>
          </a:xfrm>
          <a:prstGeom prst="rect">
            <a:avLst/>
          </a:prstGeom>
          <a:solidFill>
            <a:srgbClr val="A47C18">
              <a:alpha val="75000"/>
            </a:srgbClr>
          </a:solidFill>
        </p:spPr>
        <p:txBody>
          <a:bodyPr vert="horz" wrap="none" lIns="216000" tIns="36000" rIns="216000" bIns="36000" rtlCol="0" anchor="ctr"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50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>
                <a:solidFill>
                  <a:prstClr val="white"/>
                </a:solidFill>
                <a:latin typeface="SansaSoft Pro Normal" panose="02000603080000020004" pitchFamily="50" charset="0"/>
              </a:rPr>
              <a:t>Click to edit Master title style</a:t>
            </a:r>
            <a:endParaRPr lang="en-US" dirty="0">
              <a:solidFill>
                <a:prstClr val="white"/>
              </a:solidFill>
              <a:latin typeface="SansaSoft Pro Normal" panose="02000603080000020004" pitchFamily="50" charset="0"/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5037099" y="4858988"/>
            <a:ext cx="4128311" cy="2975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000" baseline="30000" dirty="0">
                <a:solidFill>
                  <a:prstClr val="black"/>
                </a:solidFill>
              </a:rPr>
              <a:t>CRICOS Provider code 00301J</a:t>
            </a:r>
          </a:p>
          <a:p>
            <a:pPr algn="r"/>
            <a:r>
              <a:rPr lang="en-GB" sz="1000" baseline="30000" dirty="0">
                <a:solidFill>
                  <a:prstClr val="black"/>
                </a:solidFill>
              </a:rPr>
              <a:t>Curtin University is a trademark of Curtin University of Technology.</a:t>
            </a:r>
            <a:endParaRPr lang="en-US" sz="1000" baseline="30000" dirty="0">
              <a:solidFill>
                <a:prstClr val="black"/>
              </a:solidFill>
            </a:endParaRPr>
          </a:p>
        </p:txBody>
      </p:sp>
      <p:pic>
        <p:nvPicPr>
          <p:cNvPr id="14" name="Picture 13" descr="MasterLogoCMYKKeyline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2246" y="279431"/>
            <a:ext cx="3080239" cy="543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6309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r>
              <a:rPr lang="en-AU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284753"/>
          </a:xfrm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</a:defRPr>
            </a:lvl5pPr>
          </a:lstStyle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539058"/>
            <a:ext cx="2133600" cy="273844"/>
          </a:xfrm>
          <a:prstGeom prst="rect">
            <a:avLst/>
          </a:prstGeom>
        </p:spPr>
        <p:txBody>
          <a:bodyPr/>
          <a:lstStyle/>
          <a:p>
            <a:fld id="{78A70E00-6810-E945-94CC-82705A1C88C1}" type="datetime1">
              <a:rPr lang="en-AU" smtClean="0">
                <a:solidFill>
                  <a:prstClr val="white"/>
                </a:solidFill>
              </a:rPr>
              <a:pPr/>
              <a:t>16/02/2018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539058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124200" y="4816750"/>
            <a:ext cx="2895600" cy="243373"/>
          </a:xfrm>
          <a:prstGeom prst="rect">
            <a:avLst/>
          </a:prstGeom>
        </p:spPr>
        <p:txBody>
          <a:bodyPr anchor="ctr" anchorCtr="1"/>
          <a:lstStyle/>
          <a:p>
            <a:fld id="{CEBCB597-9930-514D-94A4-DB7E6FA08318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94028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116659"/>
            <a:ext cx="7772400" cy="1021556"/>
          </a:xfrm>
        </p:spPr>
        <p:txBody>
          <a:bodyPr anchor="t"/>
          <a:lstStyle>
            <a:lvl1pPr algn="l">
              <a:defRPr sz="4000" b="1" cap="all">
                <a:latin typeface="Calibri" panose="020F0502020204030204" pitchFamily="34" charset="0"/>
              </a:defRPr>
            </a:lvl1pPr>
          </a:lstStyle>
          <a:p>
            <a:r>
              <a:rPr lang="en-AU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1991518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AU"/>
              <a:t>Click to edit Master text styles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539058"/>
            <a:ext cx="2133600" cy="273844"/>
          </a:xfrm>
          <a:prstGeom prst="rect">
            <a:avLst/>
          </a:prstGeom>
        </p:spPr>
        <p:txBody>
          <a:bodyPr/>
          <a:lstStyle/>
          <a:p>
            <a:fld id="{36C01B52-A9FE-874E-92D4-7C96A11A1ABE}" type="datetime1">
              <a:rPr lang="en-AU" smtClean="0">
                <a:solidFill>
                  <a:prstClr val="white"/>
                </a:solidFill>
              </a:rPr>
              <a:pPr/>
              <a:t>16/02/2018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539058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124200" y="4816750"/>
            <a:ext cx="2895600" cy="243373"/>
          </a:xfrm>
          <a:prstGeom prst="rect">
            <a:avLst/>
          </a:prstGeom>
        </p:spPr>
        <p:txBody>
          <a:bodyPr anchor="ctr" anchorCtr="1"/>
          <a:lstStyle/>
          <a:p>
            <a:fld id="{CEBCB597-9930-514D-94A4-DB7E6FA08318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97722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SansaSoft Pro Normal" panose="02000603080000020004" pitchFamily="50" charset="0"/>
              </a:defRPr>
            </a:lvl1pPr>
          </a:lstStyle>
          <a:p>
            <a:r>
              <a:rPr lang="en-AU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083670"/>
            <a:ext cx="4038600" cy="3386349"/>
          </a:xfrm>
        </p:spPr>
        <p:txBody>
          <a:bodyPr/>
          <a:lstStyle>
            <a:lvl1pPr>
              <a:defRPr sz="2800">
                <a:latin typeface="Calibri" panose="020F0502020204030204" pitchFamily="34" charset="0"/>
              </a:defRPr>
            </a:lvl1pPr>
            <a:lvl2pPr>
              <a:defRPr sz="2400">
                <a:latin typeface="Calibri" panose="020F0502020204030204" pitchFamily="34" charset="0"/>
              </a:defRPr>
            </a:lvl2pPr>
            <a:lvl3pPr>
              <a:defRPr sz="2000">
                <a:latin typeface="Calibri" panose="020F0502020204030204" pitchFamily="34" charset="0"/>
              </a:defRPr>
            </a:lvl3pPr>
            <a:lvl4pPr>
              <a:defRPr sz="1800">
                <a:latin typeface="Calibri" panose="020F0502020204030204" pitchFamily="34" charset="0"/>
              </a:defRPr>
            </a:lvl4pPr>
            <a:lvl5pPr>
              <a:defRPr sz="1800">
                <a:latin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083670"/>
            <a:ext cx="4038600" cy="3386349"/>
          </a:xfrm>
        </p:spPr>
        <p:txBody>
          <a:bodyPr/>
          <a:lstStyle>
            <a:lvl1pPr>
              <a:defRPr sz="2800">
                <a:latin typeface="Calibri" panose="020F0502020204030204" pitchFamily="34" charset="0"/>
              </a:defRPr>
            </a:lvl1pPr>
            <a:lvl2pPr>
              <a:defRPr sz="2400">
                <a:latin typeface="Calibri" panose="020F0502020204030204" pitchFamily="34" charset="0"/>
              </a:defRPr>
            </a:lvl2pPr>
            <a:lvl3pPr>
              <a:defRPr sz="2000">
                <a:latin typeface="Calibri" panose="020F0502020204030204" pitchFamily="34" charset="0"/>
              </a:defRPr>
            </a:lvl3pPr>
            <a:lvl4pPr>
              <a:defRPr sz="1800">
                <a:latin typeface="Calibri" panose="020F0502020204030204" pitchFamily="34" charset="0"/>
              </a:defRPr>
            </a:lvl4pPr>
            <a:lvl5pPr>
              <a:defRPr sz="1800">
                <a:latin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US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539058"/>
            <a:ext cx="2133600" cy="273844"/>
          </a:xfrm>
          <a:prstGeom prst="rect">
            <a:avLst/>
          </a:prstGeom>
        </p:spPr>
        <p:txBody>
          <a:bodyPr/>
          <a:lstStyle/>
          <a:p>
            <a:fld id="{F9A558FF-94C2-EB45-9400-2614B09E592F}" type="datetime1">
              <a:rPr lang="en-AU" smtClean="0">
                <a:solidFill>
                  <a:prstClr val="white"/>
                </a:solidFill>
              </a:rPr>
              <a:pPr/>
              <a:t>16/02/2018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539058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124200" y="4816750"/>
            <a:ext cx="2895600" cy="243373"/>
          </a:xfrm>
          <a:prstGeom prst="rect">
            <a:avLst/>
          </a:prstGeom>
        </p:spPr>
        <p:txBody>
          <a:bodyPr anchor="ctr" anchorCtr="1"/>
          <a:lstStyle/>
          <a:p>
            <a:fld id="{CEBCB597-9930-514D-94A4-DB7E6FA08318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53374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AU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9938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AU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954704"/>
            <a:ext cx="4040188" cy="250597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8" y="139938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AU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8" y="1954704"/>
            <a:ext cx="4041775" cy="250597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US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539058"/>
            <a:ext cx="2133600" cy="273844"/>
          </a:xfrm>
          <a:prstGeom prst="rect">
            <a:avLst/>
          </a:prstGeom>
        </p:spPr>
        <p:txBody>
          <a:bodyPr/>
          <a:lstStyle/>
          <a:p>
            <a:fld id="{D8C52312-AA7D-B547-8C8F-F50379A1788F}" type="datetime1">
              <a:rPr lang="en-AU" smtClean="0">
                <a:solidFill>
                  <a:prstClr val="white"/>
                </a:solidFill>
              </a:rPr>
              <a:pPr/>
              <a:t>16/02/2018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539058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124200" y="4816750"/>
            <a:ext cx="2895600" cy="243373"/>
          </a:xfrm>
          <a:prstGeom prst="rect">
            <a:avLst/>
          </a:prstGeom>
        </p:spPr>
        <p:txBody>
          <a:bodyPr anchor="ctr" anchorCtr="1"/>
          <a:lstStyle/>
          <a:p>
            <a:fld id="{CEBCB597-9930-514D-94A4-DB7E6FA08318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21909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Click to edit Master title style</a:t>
            </a:r>
            <a:endParaRPr lang="en-US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539058"/>
            <a:ext cx="2133600" cy="273844"/>
          </a:xfrm>
          <a:prstGeom prst="rect">
            <a:avLst/>
          </a:prstGeom>
        </p:spPr>
        <p:txBody>
          <a:bodyPr/>
          <a:lstStyle/>
          <a:p>
            <a:fld id="{9ED68C50-B935-1E40-B107-C75F70D19DA8}" type="datetime1">
              <a:rPr lang="en-AU" smtClean="0">
                <a:solidFill>
                  <a:prstClr val="white"/>
                </a:solidFill>
              </a:rPr>
              <a:pPr/>
              <a:t>16/02/2018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539058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124200" y="4816750"/>
            <a:ext cx="2895600" cy="243373"/>
          </a:xfrm>
          <a:prstGeom prst="rect">
            <a:avLst/>
          </a:prstGeom>
        </p:spPr>
        <p:txBody>
          <a:bodyPr anchor="ctr" anchorCtr="1"/>
          <a:lstStyle/>
          <a:p>
            <a:fld id="{CEBCB597-9930-514D-94A4-DB7E6FA08318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34421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539058"/>
            <a:ext cx="2133600" cy="273844"/>
          </a:xfrm>
          <a:prstGeom prst="rect">
            <a:avLst/>
          </a:prstGeom>
        </p:spPr>
        <p:txBody>
          <a:bodyPr/>
          <a:lstStyle/>
          <a:p>
            <a:fld id="{F025617C-F3F6-9F49-B219-A942B4843820}" type="datetime1">
              <a:rPr lang="en-AU" smtClean="0">
                <a:solidFill>
                  <a:prstClr val="white"/>
                </a:solidFill>
              </a:rPr>
              <a:pPr/>
              <a:t>16/02/2018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539058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124200" y="4816750"/>
            <a:ext cx="2895600" cy="243373"/>
          </a:xfrm>
          <a:prstGeom prst="rect">
            <a:avLst/>
          </a:prstGeom>
        </p:spPr>
        <p:txBody>
          <a:bodyPr anchor="ctr" anchorCtr="1"/>
          <a:lstStyle/>
          <a:p>
            <a:fld id="{CEBCB597-9930-514D-94A4-DB7E6FA08318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84908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3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AU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26531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3" y="1076327"/>
            <a:ext cx="3008313" cy="34184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AU"/>
              <a:t>Click to edit Master text styles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539058"/>
            <a:ext cx="2133600" cy="273844"/>
          </a:xfrm>
          <a:prstGeom prst="rect">
            <a:avLst/>
          </a:prstGeom>
        </p:spPr>
        <p:txBody>
          <a:bodyPr/>
          <a:lstStyle/>
          <a:p>
            <a:fld id="{0DA2ED6E-A207-7143-9608-8270443A7835}" type="datetime1">
              <a:rPr lang="en-AU" smtClean="0">
                <a:solidFill>
                  <a:prstClr val="white"/>
                </a:solidFill>
              </a:rPr>
              <a:pPr/>
              <a:t>16/02/2018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539058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124200" y="4816750"/>
            <a:ext cx="2895600" cy="243373"/>
          </a:xfrm>
          <a:prstGeom prst="rect">
            <a:avLst/>
          </a:prstGeom>
        </p:spPr>
        <p:txBody>
          <a:bodyPr anchor="ctr" anchorCtr="1"/>
          <a:lstStyle/>
          <a:p>
            <a:fld id="{CEBCB597-9930-514D-94A4-DB7E6FA08318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45600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2549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539058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0FDA82EF-8A8A-1644-A0B6-076C1972E3FA}" type="datetime1">
              <a:rPr lang="en-AU" smtClean="0">
                <a:solidFill>
                  <a:prstClr val="white"/>
                </a:solidFill>
              </a:rPr>
              <a:pPr/>
              <a:t>16/02/2018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539058"/>
            <a:ext cx="2895600" cy="273844"/>
          </a:xfrm>
          <a:prstGeom prst="rect">
            <a:avLst/>
          </a:prstGeom>
        </p:spPr>
        <p:txBody>
          <a:bodyPr anchor="ctr" anchorCtr="1"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124200" y="4816750"/>
            <a:ext cx="2895600" cy="243373"/>
          </a:xfrm>
          <a:prstGeom prst="rect">
            <a:avLst/>
          </a:prstGeom>
        </p:spPr>
        <p:txBody>
          <a:bodyPr anchor="ctr" anchorCtr="1"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CEBCB597-9930-514D-94A4-DB7E6FA08318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11" name="Placeholder 3" descr="1000020100000D990000053C7ACA8EDD.png"/>
          <p:cNvPicPr>
            <a:picLocks noGrp="1" noChangeAspect="1"/>
          </p:cNvPicPr>
          <p:nvPr userDrawn="1"/>
        </p:nvPicPr>
        <p:blipFill>
          <a:blip r:embed="rId14" cstate="hq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09125" y="3277708"/>
            <a:ext cx="4846881" cy="1865792"/>
          </a:xfrm>
          <a:prstGeom prst="rect">
            <a:avLst/>
          </a:prstGeom>
          <a:ln/>
        </p:spPr>
      </p:pic>
      <p:pic>
        <p:nvPicPr>
          <p:cNvPr id="12" name="Placeholder 3" descr="10000201000005A70000062EBB493327.png"/>
          <p:cNvPicPr>
            <a:picLocks noGrp="1" noChangeAspect="1"/>
          </p:cNvPicPr>
          <p:nvPr userDrawn="1"/>
        </p:nvPicPr>
        <p:blipFill>
          <a:blip r:embed="rId15" cstate="hq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86436" y="-95248"/>
            <a:ext cx="1954634" cy="2136995"/>
          </a:xfrm>
          <a:prstGeom prst="rect">
            <a:avLst/>
          </a:prstGeom>
          <a:ln/>
        </p:spPr>
      </p:pic>
      <p:pic>
        <p:nvPicPr>
          <p:cNvPr id="13" name="Placeholder 3" descr="1000020100000D990000053C7ACA8EDD.png"/>
          <p:cNvPicPr>
            <a:picLocks noGrp="1" noChangeAspect="1"/>
          </p:cNvPicPr>
          <p:nvPr userDrawn="1"/>
        </p:nvPicPr>
        <p:blipFill>
          <a:blip r:embed="rId14" cstate="hq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-2514600" y="-552450"/>
            <a:ext cx="4846881" cy="1865792"/>
          </a:xfrm>
          <a:prstGeom prst="rect">
            <a:avLst/>
          </a:prstGeom>
          <a:ln/>
        </p:spPr>
      </p:pic>
      <p:pic>
        <p:nvPicPr>
          <p:cNvPr id="14" name="Placeholder 3" descr="10000201000005A70000062EBB493327.png"/>
          <p:cNvPicPr>
            <a:picLocks noGrp="1" noChangeAspect="1"/>
          </p:cNvPicPr>
          <p:nvPr userDrawn="1"/>
        </p:nvPicPr>
        <p:blipFill>
          <a:blip r:embed="rId15" cstate="hq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-76200" y="3486152"/>
            <a:ext cx="1954634" cy="2136995"/>
          </a:xfrm>
          <a:prstGeom prst="rect">
            <a:avLst/>
          </a:prstGeom>
          <a:ln/>
        </p:spPr>
      </p:pic>
      <p:pic>
        <p:nvPicPr>
          <p:cNvPr id="15" name="Picture 14" descr="MasterLogoCMYKKeyline.eps"/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21442" y="4640371"/>
            <a:ext cx="1741982" cy="307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1580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bg1"/>
          </a:solidFill>
          <a:latin typeface="SansaSoft Pro Normal" panose="02000603080000020004" pitchFamily="50" charset="0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rgbClr val="A47C18"/>
        </a:buClr>
        <a:buFont typeface="Arial"/>
        <a:buChar char="•"/>
        <a:defRPr sz="3200" kern="12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Clr>
          <a:srgbClr val="A47C18"/>
        </a:buClr>
        <a:buFont typeface="Arial"/>
        <a:buChar char="–"/>
        <a:defRPr sz="28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Clr>
          <a:srgbClr val="A47C18"/>
        </a:buClr>
        <a:buFont typeface="Arial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Clr>
          <a:srgbClr val="A47C18"/>
        </a:buClr>
        <a:buFont typeface="Arial"/>
        <a:buChar char="–"/>
        <a:defRPr sz="20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Clr>
          <a:srgbClr val="A47C18"/>
        </a:buClr>
        <a:buFont typeface="Arial"/>
        <a:buChar char="»"/>
        <a:defRPr sz="20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g"/><Relationship Id="rId13" Type="http://schemas.openxmlformats.org/officeDocument/2006/relationships/image" Target="../media/image20.jpg"/><Relationship Id="rId18" Type="http://schemas.openxmlformats.org/officeDocument/2006/relationships/image" Target="../media/image25.jpg"/><Relationship Id="rId3" Type="http://schemas.openxmlformats.org/officeDocument/2006/relationships/image" Target="../media/image10.jpg"/><Relationship Id="rId7" Type="http://schemas.openxmlformats.org/officeDocument/2006/relationships/image" Target="../media/image14.jpg"/><Relationship Id="rId12" Type="http://schemas.openxmlformats.org/officeDocument/2006/relationships/image" Target="../media/image19.jpg"/><Relationship Id="rId17" Type="http://schemas.openxmlformats.org/officeDocument/2006/relationships/image" Target="../media/image24.jpg"/><Relationship Id="rId2" Type="http://schemas.openxmlformats.org/officeDocument/2006/relationships/image" Target="../media/image9.jpg"/><Relationship Id="rId16" Type="http://schemas.openxmlformats.org/officeDocument/2006/relationships/image" Target="../media/image23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jpg"/><Relationship Id="rId11" Type="http://schemas.openxmlformats.org/officeDocument/2006/relationships/image" Target="../media/image18.jpg"/><Relationship Id="rId5" Type="http://schemas.openxmlformats.org/officeDocument/2006/relationships/image" Target="../media/image12.jpg"/><Relationship Id="rId15" Type="http://schemas.openxmlformats.org/officeDocument/2006/relationships/image" Target="../media/image22.jpg"/><Relationship Id="rId10" Type="http://schemas.openxmlformats.org/officeDocument/2006/relationships/image" Target="../media/image17.jpg"/><Relationship Id="rId19" Type="http://schemas.openxmlformats.org/officeDocument/2006/relationships/image" Target="../media/image26.jpg"/><Relationship Id="rId4" Type="http://schemas.openxmlformats.org/officeDocument/2006/relationships/image" Target="../media/image11.jpg"/><Relationship Id="rId9" Type="http://schemas.openxmlformats.org/officeDocument/2006/relationships/image" Target="../media/image16.jpg"/><Relationship Id="rId14" Type="http://schemas.openxmlformats.org/officeDocument/2006/relationships/image" Target="../media/image21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013335"/>
            <a:ext cx="6148232" cy="919089"/>
          </a:xfrm>
        </p:spPr>
        <p:txBody>
          <a:bodyPr/>
          <a:lstStyle/>
          <a:p>
            <a:r>
              <a:rPr lang="en-US" dirty="0" err="1">
                <a:latin typeface="Helvetica" panose="020B0604020202020204" pitchFamily="34" charset="0"/>
                <a:cs typeface="Helvetica" panose="020B0604020202020204" pitchFamily="34" charset="0"/>
              </a:rPr>
              <a:t>Thickshake</a:t>
            </a:r>
            <a:b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Historical Image Classification System</a:t>
            </a:r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2932424"/>
            <a:ext cx="3497580" cy="323165"/>
          </a:xfrm>
          <a:solidFill>
            <a:schemeClr val="tx2">
              <a:lumMod val="50000"/>
            </a:schemeClr>
          </a:solidFill>
        </p:spPr>
        <p:txBody>
          <a:bodyPr/>
          <a:lstStyle/>
          <a:p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Mark Shelton | 16 February 2018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F119686-8F00-4667-B918-493F5EBA1D9D}"/>
              </a:ext>
            </a:extLst>
          </p:cNvPr>
          <p:cNvSpPr/>
          <p:nvPr/>
        </p:nvSpPr>
        <p:spPr>
          <a:xfrm>
            <a:off x="135069" y="4726251"/>
            <a:ext cx="591855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14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Project sponsored by the </a:t>
            </a:r>
            <a:r>
              <a:rPr lang="en-AU" sz="140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Pawsey</a:t>
            </a:r>
            <a:r>
              <a:rPr lang="en-AU" sz="14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Supercomputing Centre.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CBC061B-025B-4B1B-A9CB-BD2DE96E09D7}"/>
              </a:ext>
            </a:extLst>
          </p:cNvPr>
          <p:cNvSpPr/>
          <p:nvPr/>
        </p:nvSpPr>
        <p:spPr>
          <a:xfrm>
            <a:off x="135069" y="4386572"/>
            <a:ext cx="41216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github.com/markshelton/thickshake</a:t>
            </a:r>
          </a:p>
        </p:txBody>
      </p:sp>
    </p:spTree>
    <p:extLst>
      <p:ext uri="{BB962C8B-B14F-4D97-AF65-F5344CB8AC3E}">
        <p14:creationId xmlns:p14="http://schemas.microsoft.com/office/powerpoint/2010/main" val="4282585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D09502-4AC4-4E40-94A7-607DA7E3D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Test Dataset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C28BC1-2571-40EC-9075-F674C21DE9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AU" dirty="0">
                <a:latin typeface="Helvetica" panose="020B0604020202020204" pitchFamily="34" charset="0"/>
                <a:cs typeface="Helvetica" panose="020B0604020202020204" pitchFamily="34" charset="0"/>
              </a:rPr>
              <a:t>Records – 3,048</a:t>
            </a:r>
          </a:p>
          <a:p>
            <a:r>
              <a:rPr lang="en-AU" dirty="0">
                <a:latin typeface="Helvetica" panose="020B0604020202020204" pitchFamily="34" charset="0"/>
                <a:cs typeface="Helvetica" panose="020B0604020202020204" pitchFamily="34" charset="0"/>
              </a:rPr>
              <a:t>Images – 10,106</a:t>
            </a:r>
          </a:p>
          <a:p>
            <a:r>
              <a:rPr lang="en-AU" dirty="0">
                <a:latin typeface="Helvetica" panose="020B0604020202020204" pitchFamily="34" charset="0"/>
                <a:cs typeface="Helvetica" panose="020B0604020202020204" pitchFamily="34" charset="0"/>
              </a:rPr>
              <a:t>Subjects – 4,030 </a:t>
            </a:r>
          </a:p>
          <a:p>
            <a:pPr lvl="1"/>
            <a:r>
              <a:rPr lang="en-AU" dirty="0">
                <a:latin typeface="Helvetica" panose="020B0604020202020204" pitchFamily="34" charset="0"/>
                <a:cs typeface="Helvetica" panose="020B0604020202020204" pitchFamily="34" charset="0"/>
              </a:rPr>
              <a:t>People (2,036)</a:t>
            </a:r>
          </a:p>
          <a:p>
            <a:pPr lvl="1"/>
            <a:r>
              <a:rPr lang="en-AU" dirty="0">
                <a:latin typeface="Helvetica" panose="020B0604020202020204" pitchFamily="34" charset="0"/>
                <a:cs typeface="Helvetica" panose="020B0604020202020204" pitchFamily="34" charset="0"/>
              </a:rPr>
              <a:t>Top: EL Mitchell, Betty Smith, AH Stone</a:t>
            </a:r>
          </a:p>
          <a:p>
            <a:r>
              <a:rPr lang="en-AU" dirty="0">
                <a:latin typeface="Helvetica" panose="020B0604020202020204" pitchFamily="34" charset="0"/>
                <a:cs typeface="Helvetica" panose="020B0604020202020204" pitchFamily="34" charset="0"/>
              </a:rPr>
              <a:t>Topics – 1,722</a:t>
            </a:r>
          </a:p>
          <a:p>
            <a:pPr lvl="1"/>
            <a:r>
              <a:rPr lang="en-AU" dirty="0">
                <a:latin typeface="Helvetica" panose="020B0604020202020204" pitchFamily="34" charset="0"/>
                <a:cs typeface="Helvetica" panose="020B0604020202020204" pitchFamily="34" charset="0"/>
              </a:rPr>
              <a:t>Top: Interiors, Hotels, Streets</a:t>
            </a:r>
          </a:p>
          <a:p>
            <a:endParaRPr lang="en-AU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14542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D088159-1892-4865-B9A7-1922A0858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METADATA PARSING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BED1D31-1577-4656-ABBD-1531EDDF9A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731088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BA6BCC7B-78A6-4D8E-8D34-503ACFE0D286}"/>
              </a:ext>
            </a:extLst>
          </p:cNvPr>
          <p:cNvGrpSpPr/>
          <p:nvPr/>
        </p:nvGrpSpPr>
        <p:grpSpPr>
          <a:xfrm>
            <a:off x="2295144" y="2232212"/>
            <a:ext cx="4034298" cy="679076"/>
            <a:chOff x="2987040" y="3270504"/>
            <a:chExt cx="5379064" cy="316992"/>
          </a:xfrm>
        </p:grpSpPr>
        <p:sp>
          <p:nvSpPr>
            <p:cNvPr id="6" name="Arrow: Right 5">
              <a:extLst>
                <a:ext uri="{FF2B5EF4-FFF2-40B4-BE49-F238E27FC236}">
                  <a16:creationId xmlns:a16="http://schemas.microsoft.com/office/drawing/2014/main" id="{223CDE11-E172-4B79-B28A-AD5F475B9BCD}"/>
                </a:ext>
              </a:extLst>
            </p:cNvPr>
            <p:cNvSpPr/>
            <p:nvPr/>
          </p:nvSpPr>
          <p:spPr>
            <a:xfrm>
              <a:off x="2987040" y="3270504"/>
              <a:ext cx="766784" cy="316992"/>
            </a:xfrm>
            <a:prstGeom prst="rightArrow">
              <a:avLst/>
            </a:prstGeom>
            <a:solidFill>
              <a:schemeClr val="accent2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1200" b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6F076767-E8ED-4283-B559-98C21172D6D6}"/>
                </a:ext>
              </a:extLst>
            </p:cNvPr>
            <p:cNvSpPr/>
            <p:nvPr/>
          </p:nvSpPr>
          <p:spPr>
            <a:xfrm>
              <a:off x="7599320" y="3270504"/>
              <a:ext cx="766784" cy="316992"/>
            </a:xfrm>
            <a:prstGeom prst="rightArrow">
              <a:avLst/>
            </a:prstGeom>
            <a:solidFill>
              <a:schemeClr val="accent2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1200" b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2EF2772B-AA58-4424-A44C-8A7FBDAC98AC}"/>
              </a:ext>
            </a:extLst>
          </p:cNvPr>
          <p:cNvSpPr/>
          <p:nvPr/>
        </p:nvSpPr>
        <p:spPr>
          <a:xfrm>
            <a:off x="107442" y="1973024"/>
            <a:ext cx="2132838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14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311688PD: Durham House building premises of Wrightson Dance Studios, The Inn Trim hairdressers, Galore House (no. 842) and Marjorie Young Antiques (no. 836) Hay Street, Perth, December 1982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844EC6F-8719-4C31-BE5D-482C6EC16A9E}"/>
              </a:ext>
            </a:extLst>
          </p:cNvPr>
          <p:cNvSpPr/>
          <p:nvPr/>
        </p:nvSpPr>
        <p:spPr>
          <a:xfrm>
            <a:off x="213741" y="1078644"/>
            <a:ext cx="192024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100" b="1" u="sng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Image</a:t>
            </a:r>
            <a:br>
              <a:rPr lang="en-AU" sz="2100" b="1" u="sng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en-AU" sz="2100" b="1" u="sng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22F41B-5C75-4BF4-A84F-258E315C0842}"/>
              </a:ext>
            </a:extLst>
          </p:cNvPr>
          <p:cNvSpPr/>
          <p:nvPr/>
        </p:nvSpPr>
        <p:spPr>
          <a:xfrm>
            <a:off x="3165080" y="1973024"/>
            <a:ext cx="2294426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1400" b="1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building_name</a:t>
            </a:r>
            <a:r>
              <a:rPr lang="en-AU" sz="14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: </a:t>
            </a:r>
            <a:r>
              <a:rPr lang="en-AU" sz="14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None</a:t>
            </a:r>
          </a:p>
          <a:p>
            <a:r>
              <a:rPr lang="en-AU" sz="1400" b="1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street_number</a:t>
            </a:r>
            <a:r>
              <a:rPr lang="en-AU" sz="14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:</a:t>
            </a:r>
            <a:r>
              <a:rPr lang="en-AU" sz="14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‘836-842’</a:t>
            </a:r>
          </a:p>
          <a:p>
            <a:r>
              <a:rPr lang="en-AU" sz="1400" b="1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street_name</a:t>
            </a:r>
            <a:r>
              <a:rPr lang="en-AU" sz="14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:</a:t>
            </a:r>
            <a:r>
              <a:rPr lang="en-AU" sz="14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'Hay’</a:t>
            </a:r>
          </a:p>
          <a:p>
            <a:r>
              <a:rPr lang="en-AU" sz="1400" b="1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street_type</a:t>
            </a:r>
            <a:r>
              <a:rPr lang="en-AU" sz="14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: </a:t>
            </a:r>
            <a:r>
              <a:rPr lang="en-AU" sz="14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'Street'</a:t>
            </a:r>
          </a:p>
          <a:p>
            <a:r>
              <a:rPr lang="en-AU" sz="14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suburb: </a:t>
            </a:r>
            <a:r>
              <a:rPr lang="en-AU" sz="14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'Perth’</a:t>
            </a:r>
          </a:p>
          <a:p>
            <a:r>
              <a:rPr lang="en-AU" sz="14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state:</a:t>
            </a:r>
            <a:r>
              <a:rPr lang="en-AU" sz="14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'WA'</a:t>
            </a:r>
          </a:p>
          <a:p>
            <a:r>
              <a:rPr lang="en-AU" sz="1400" b="1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location_type</a:t>
            </a:r>
            <a:r>
              <a:rPr lang="en-AU" sz="14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: </a:t>
            </a:r>
            <a:r>
              <a:rPr lang="en-AU" sz="14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‘parsed’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EFF6DD9-A28B-425A-9416-E090BD6E4B97}"/>
              </a:ext>
            </a:extLst>
          </p:cNvPr>
          <p:cNvSpPr/>
          <p:nvPr/>
        </p:nvSpPr>
        <p:spPr>
          <a:xfrm>
            <a:off x="3092466" y="1070674"/>
            <a:ext cx="243965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100" b="1" u="sng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Parsed </a:t>
            </a:r>
            <a:br>
              <a:rPr lang="en-AU" sz="2100" b="1" u="sng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en-AU" sz="2100" b="1" u="sng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Address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85692F5-B7AC-4618-88D4-4F431ADE567F}"/>
              </a:ext>
            </a:extLst>
          </p:cNvPr>
          <p:cNvSpPr/>
          <p:nvPr/>
        </p:nvSpPr>
        <p:spPr>
          <a:xfrm>
            <a:off x="6514562" y="1973023"/>
            <a:ext cx="2439654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1400" b="1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building_name</a:t>
            </a:r>
            <a:r>
              <a:rPr lang="en-AU" sz="14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: </a:t>
            </a:r>
            <a:r>
              <a:rPr lang="en-AU" sz="14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None</a:t>
            </a:r>
          </a:p>
          <a:p>
            <a:r>
              <a:rPr lang="en-AU" sz="1400" b="1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street_number</a:t>
            </a:r>
            <a:r>
              <a:rPr lang="en-AU" sz="14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:</a:t>
            </a:r>
            <a:r>
              <a:rPr lang="en-AU" sz="14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'838-842’</a:t>
            </a:r>
          </a:p>
          <a:p>
            <a:r>
              <a:rPr lang="en-AU" sz="1400" b="1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street_name</a:t>
            </a:r>
            <a:r>
              <a:rPr lang="en-AU" sz="14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:</a:t>
            </a:r>
            <a:r>
              <a:rPr lang="en-AU" sz="14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'Hay’</a:t>
            </a:r>
          </a:p>
          <a:p>
            <a:r>
              <a:rPr lang="en-AU" sz="1400" b="1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street_type</a:t>
            </a:r>
            <a:r>
              <a:rPr lang="en-AU" sz="14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: </a:t>
            </a:r>
            <a:r>
              <a:rPr lang="en-AU" sz="14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'Street'</a:t>
            </a:r>
          </a:p>
          <a:p>
            <a:r>
              <a:rPr lang="en-AU" sz="14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suburb: </a:t>
            </a:r>
            <a:r>
              <a:rPr lang="en-AU" sz="14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'Perth’</a:t>
            </a:r>
          </a:p>
          <a:p>
            <a:r>
              <a:rPr lang="en-AU" sz="1400" b="1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post_code</a:t>
            </a:r>
            <a:r>
              <a:rPr lang="en-AU" sz="14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: </a:t>
            </a:r>
            <a:r>
              <a:rPr lang="en-AU" sz="14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'6000’</a:t>
            </a:r>
          </a:p>
          <a:p>
            <a:r>
              <a:rPr lang="en-AU" sz="14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state:</a:t>
            </a:r>
            <a:r>
              <a:rPr lang="en-AU" sz="14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'WA'</a:t>
            </a:r>
          </a:p>
          <a:p>
            <a:r>
              <a:rPr lang="en-AU" sz="14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longitude:</a:t>
            </a:r>
            <a:r>
              <a:rPr lang="en-AU" sz="14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115.85448</a:t>
            </a:r>
          </a:p>
          <a:p>
            <a:r>
              <a:rPr lang="en-AU" sz="14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latitude:</a:t>
            </a:r>
            <a:r>
              <a:rPr lang="en-AU" sz="14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-31.95236,</a:t>
            </a:r>
          </a:p>
          <a:p>
            <a:r>
              <a:rPr lang="en-AU" sz="14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confidence:</a:t>
            </a:r>
            <a:r>
              <a:rPr lang="en-AU" sz="14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0.05,</a:t>
            </a:r>
          </a:p>
          <a:p>
            <a:r>
              <a:rPr lang="en-AU" sz="1400" b="1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location_type</a:t>
            </a:r>
            <a:r>
              <a:rPr lang="en-AU" sz="14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: </a:t>
            </a:r>
            <a:r>
              <a:rPr lang="en-AU" sz="14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'geocoded’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CFB87A4-CB95-45CC-B448-00685B94017A}"/>
              </a:ext>
            </a:extLst>
          </p:cNvPr>
          <p:cNvSpPr/>
          <p:nvPr/>
        </p:nvSpPr>
        <p:spPr>
          <a:xfrm>
            <a:off x="6490605" y="1069902"/>
            <a:ext cx="243965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100" b="1" u="sng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Geocoded Address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D04887B-2017-4D82-A118-18D49DA657DA}"/>
              </a:ext>
            </a:extLst>
          </p:cNvPr>
          <p:cNvSpPr txBox="1"/>
          <p:nvPr/>
        </p:nvSpPr>
        <p:spPr>
          <a:xfrm>
            <a:off x="6601316" y="1"/>
            <a:ext cx="2542684" cy="6463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r"/>
            <a:r>
              <a:rPr lang="en-AU" sz="1200" b="1" u="sng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Mappify</a:t>
            </a:r>
            <a:r>
              <a:rPr lang="en-AU" sz="1200" b="1" u="sng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API</a:t>
            </a:r>
          </a:p>
          <a:p>
            <a:pPr algn="r"/>
            <a:r>
              <a:rPr lang="en-AU" sz="12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2,500 request limit per day (free)</a:t>
            </a:r>
          </a:p>
          <a:p>
            <a:pPr algn="r"/>
            <a:r>
              <a:rPr lang="en-AU" sz="12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Based on PSMA G-NAF dataset</a:t>
            </a:r>
          </a:p>
        </p:txBody>
      </p:sp>
    </p:spTree>
    <p:extLst>
      <p:ext uri="{BB962C8B-B14F-4D97-AF65-F5344CB8AC3E}">
        <p14:creationId xmlns:p14="http://schemas.microsoft.com/office/powerpoint/2010/main" val="38875894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844EC6F-8719-4C31-BE5D-482C6EC16A9E}"/>
              </a:ext>
            </a:extLst>
          </p:cNvPr>
          <p:cNvSpPr/>
          <p:nvPr/>
        </p:nvSpPr>
        <p:spPr>
          <a:xfrm>
            <a:off x="601469" y="1199147"/>
            <a:ext cx="5139070" cy="35086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21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Input Table: </a:t>
            </a:r>
            <a:r>
              <a:rPr lang="en-AU" sz="21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image</a:t>
            </a:r>
          </a:p>
          <a:p>
            <a:r>
              <a:rPr lang="en-AU" sz="21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Input Columns: </a:t>
            </a:r>
            <a:r>
              <a:rPr lang="en-AU" sz="21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[“image note”]</a:t>
            </a:r>
          </a:p>
          <a:p>
            <a:r>
              <a:rPr lang="en-US" sz="21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Parser Function: </a:t>
            </a:r>
            <a:r>
              <a:rPr lang="en-US" sz="21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extract location</a:t>
            </a:r>
          </a:p>
          <a:p>
            <a:r>
              <a:rPr lang="en-US" sz="21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Parser Arguments: </a:t>
            </a:r>
            <a:r>
              <a:rPr lang="en-US" sz="21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None</a:t>
            </a:r>
            <a:endParaRPr lang="en-AU" sz="210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r>
              <a:rPr lang="en-AU" sz="21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Output Table: </a:t>
            </a:r>
            <a:r>
              <a:rPr lang="en-AU" sz="21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location</a:t>
            </a:r>
          </a:p>
          <a:p>
            <a:r>
              <a:rPr lang="en-AU" sz="21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Output Map: </a:t>
            </a:r>
            <a:r>
              <a:rPr lang="en-AU" sz="21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{</a:t>
            </a:r>
          </a:p>
          <a:p>
            <a:r>
              <a:rPr lang="en-US" sz="21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	</a:t>
            </a:r>
            <a:r>
              <a:rPr lang="en-US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"index": "</a:t>
            </a:r>
            <a:r>
              <a:rPr lang="en-US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image_uuid</a:t>
            </a:r>
            <a:r>
              <a:rPr lang="en-US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",            	"</a:t>
            </a:r>
            <a:r>
              <a:rPr lang="en-US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building_name</a:t>
            </a:r>
            <a:r>
              <a:rPr lang="en-US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": "</a:t>
            </a:r>
            <a:r>
              <a:rPr lang="en-US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building_name</a:t>
            </a:r>
            <a:r>
              <a:rPr lang="en-US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",            	"</a:t>
            </a:r>
            <a:r>
              <a:rPr lang="en-US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street_number</a:t>
            </a:r>
            <a:r>
              <a:rPr lang="en-US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": "</a:t>
            </a:r>
            <a:r>
              <a:rPr lang="en-US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street_number</a:t>
            </a:r>
            <a:r>
              <a:rPr lang="en-US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</a:p>
          <a:p>
            <a:r>
              <a:rPr lang="en-US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	etc. </a:t>
            </a:r>
          </a:p>
          <a:p>
            <a:r>
              <a:rPr lang="en-US" sz="21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}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29E5D91-ED18-445C-BCF0-D0D504A22B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/>
          <a:p>
            <a:r>
              <a:rPr lang="en-AU" dirty="0">
                <a:latin typeface="Helvetica" panose="020B0604020202020204" pitchFamily="34" charset="0"/>
                <a:cs typeface="Helvetica" panose="020B0604020202020204" pitchFamily="34" charset="0"/>
              </a:rPr>
              <a:t>Metadata Parsing Wrapper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7E92B64-29DE-48DC-935C-6BB690550F5D}"/>
              </a:ext>
            </a:extLst>
          </p:cNvPr>
          <p:cNvSpPr/>
          <p:nvPr/>
        </p:nvSpPr>
        <p:spPr>
          <a:xfrm>
            <a:off x="5522259" y="1298762"/>
            <a:ext cx="2488750" cy="784263"/>
          </a:xfrm>
          <a:prstGeom prst="roundRect">
            <a:avLst/>
          </a:prstGeom>
          <a:solidFill>
            <a:schemeClr val="accent5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AU" sz="1600" b="1" dirty="0">
                <a:latin typeface="Helvetica" panose="020B0604020202020204" pitchFamily="34" charset="0"/>
                <a:cs typeface="Helvetica" panose="020B0604020202020204" pitchFamily="34" charset="0"/>
              </a:rPr>
              <a:t>Database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CF6F3B2-D300-4EAB-A5D9-8BE7BCE50BE4}"/>
              </a:ext>
            </a:extLst>
          </p:cNvPr>
          <p:cNvSpPr/>
          <p:nvPr/>
        </p:nvSpPr>
        <p:spPr>
          <a:xfrm>
            <a:off x="6296076" y="3890343"/>
            <a:ext cx="941116" cy="784263"/>
          </a:xfrm>
          <a:prstGeom prst="roundRect">
            <a:avLst/>
          </a:prstGeom>
          <a:solidFill>
            <a:srgbClr val="DAA60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AU" sz="1600" b="1" dirty="0">
                <a:latin typeface="Helvetica" panose="020B0604020202020204" pitchFamily="34" charset="0"/>
                <a:cs typeface="Helvetica" panose="020B0604020202020204" pitchFamily="34" charset="0"/>
              </a:rPr>
              <a:t>Parser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A5C8C23-6856-450C-8623-AA88BE3B3C1F}"/>
              </a:ext>
            </a:extLst>
          </p:cNvPr>
          <p:cNvSpPr/>
          <p:nvPr/>
        </p:nvSpPr>
        <p:spPr>
          <a:xfrm>
            <a:off x="5423647" y="2672074"/>
            <a:ext cx="1088814" cy="554250"/>
          </a:xfrm>
          <a:prstGeom prst="rect">
            <a:avLst/>
          </a:prstGeom>
          <a:solidFill>
            <a:schemeClr val="tx2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AU" sz="1600" b="1" dirty="0">
                <a:latin typeface="Helvetica" panose="020B0604020202020204" pitchFamily="34" charset="0"/>
                <a:cs typeface="Helvetica" panose="020B0604020202020204" pitchFamily="34" charset="0"/>
              </a:rPr>
              <a:t>Input Columns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4456E63-E209-4AB2-9074-409D3E9CE763}"/>
              </a:ext>
            </a:extLst>
          </p:cNvPr>
          <p:cNvSpPr/>
          <p:nvPr/>
        </p:nvSpPr>
        <p:spPr>
          <a:xfrm>
            <a:off x="6956612" y="2672666"/>
            <a:ext cx="1035026" cy="554250"/>
          </a:xfrm>
          <a:prstGeom prst="rect">
            <a:avLst/>
          </a:prstGeom>
          <a:solidFill>
            <a:schemeClr val="tx2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AU" sz="1600" b="1" dirty="0">
                <a:latin typeface="Helvetica" panose="020B0604020202020204" pitchFamily="34" charset="0"/>
                <a:cs typeface="Helvetica" panose="020B0604020202020204" pitchFamily="34" charset="0"/>
              </a:rPr>
              <a:t>Output Columns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DF47F2AF-4097-496B-89FD-0902DFA851CD}"/>
              </a:ext>
            </a:extLst>
          </p:cNvPr>
          <p:cNvSpPr/>
          <p:nvPr/>
        </p:nvSpPr>
        <p:spPr>
          <a:xfrm rot="5400000">
            <a:off x="5811201" y="2259910"/>
            <a:ext cx="313705" cy="235279"/>
          </a:xfrm>
          <a:prstGeom prst="rightArrow">
            <a:avLst/>
          </a:prstGeom>
          <a:solidFill>
            <a:schemeClr val="accent2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AU" sz="1600" b="1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AF3CA7EB-970D-467C-8319-BC8EFA43AE11}"/>
              </a:ext>
            </a:extLst>
          </p:cNvPr>
          <p:cNvSpPr/>
          <p:nvPr/>
        </p:nvSpPr>
        <p:spPr>
          <a:xfrm rot="16200000" flipV="1">
            <a:off x="7317272" y="2259910"/>
            <a:ext cx="313705" cy="235279"/>
          </a:xfrm>
          <a:prstGeom prst="rightArrow">
            <a:avLst/>
          </a:prstGeom>
          <a:solidFill>
            <a:schemeClr val="accent2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AU" sz="1600" b="1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91FCFEA7-9F3C-4157-A196-0E0831F84A10}"/>
              </a:ext>
            </a:extLst>
          </p:cNvPr>
          <p:cNvSpPr/>
          <p:nvPr/>
        </p:nvSpPr>
        <p:spPr>
          <a:xfrm rot="18226253" flipV="1">
            <a:off x="7249932" y="3440694"/>
            <a:ext cx="313705" cy="235279"/>
          </a:xfrm>
          <a:prstGeom prst="rightArrow">
            <a:avLst/>
          </a:prstGeom>
          <a:solidFill>
            <a:schemeClr val="accent2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AU" sz="1600" b="1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16F3D3AA-CC9D-49B2-809B-8605A1BD0B39}"/>
              </a:ext>
            </a:extLst>
          </p:cNvPr>
          <p:cNvSpPr/>
          <p:nvPr/>
        </p:nvSpPr>
        <p:spPr>
          <a:xfrm rot="3443682" flipV="1">
            <a:off x="6171989" y="3446377"/>
            <a:ext cx="313705" cy="235279"/>
          </a:xfrm>
          <a:prstGeom prst="rightArrow">
            <a:avLst/>
          </a:prstGeom>
          <a:solidFill>
            <a:schemeClr val="accent2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AU" sz="1600" b="1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11920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D088159-1892-4865-B9A7-1922A0858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IMAGE PROCESSING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BED1D31-1577-4656-ABBD-1531EDDF9A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099842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FF28523-9DC5-4A67-8240-959E0D933A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49838" y="0"/>
            <a:ext cx="4194163" cy="5143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2C6D60C-88EE-4BE6-AFA7-F1C2BA1B59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68549" y="0"/>
            <a:ext cx="5118386" cy="51435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3C15386-ECA5-432B-AF62-4BB3CA9E432B}"/>
              </a:ext>
            </a:extLst>
          </p:cNvPr>
          <p:cNvSpPr txBox="1"/>
          <p:nvPr/>
        </p:nvSpPr>
        <p:spPr>
          <a:xfrm>
            <a:off x="6063401" y="1"/>
            <a:ext cx="3080599" cy="83099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AU" sz="1200" b="1" dirty="0">
                <a:latin typeface="Helvetica" panose="020B0604020202020204" pitchFamily="34" charset="0"/>
                <a:cs typeface="Helvetica" panose="020B0604020202020204" pitchFamily="34" charset="0"/>
              </a:rPr>
              <a:t>L: Detects principle subjects</a:t>
            </a:r>
            <a:br>
              <a:rPr lang="en-AU" sz="1200" b="1" dirty="0"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en-AU" sz="1200" b="1" dirty="0">
                <a:latin typeface="Helvetica" panose="020B0604020202020204" pitchFamily="34" charset="0"/>
                <a:cs typeface="Helvetica" panose="020B0604020202020204" pitchFamily="34" charset="0"/>
              </a:rPr>
              <a:t> (at some distance)</a:t>
            </a:r>
          </a:p>
          <a:p>
            <a:pPr algn="r"/>
            <a:r>
              <a:rPr lang="en-AU" sz="1200" b="1" dirty="0">
                <a:latin typeface="Helvetica" panose="020B0604020202020204" pitchFamily="34" charset="0"/>
                <a:cs typeface="Helvetica" panose="020B0604020202020204" pitchFamily="34" charset="0"/>
              </a:rPr>
              <a:t>R: Misses one principle subject because face is at too extreme an angle</a:t>
            </a:r>
          </a:p>
        </p:txBody>
      </p:sp>
    </p:spTree>
    <p:extLst>
      <p:ext uri="{BB962C8B-B14F-4D97-AF65-F5344CB8AC3E}">
        <p14:creationId xmlns:p14="http://schemas.microsoft.com/office/powerpoint/2010/main" val="26751251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people posing for a photo&#10;&#10;Description generated with very high confidence">
            <a:extLst>
              <a:ext uri="{FF2B5EF4-FFF2-40B4-BE49-F238E27FC236}">
                <a16:creationId xmlns:a16="http://schemas.microsoft.com/office/drawing/2014/main" id="{B79B6EB3-F78D-486F-A4C9-A6F2405C7ACA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98475" y="-400471"/>
            <a:ext cx="9540950" cy="7192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377C4B8-5E4F-4A12-A48E-DABD5FF68019}"/>
              </a:ext>
            </a:extLst>
          </p:cNvPr>
          <p:cNvSpPr txBox="1"/>
          <p:nvPr/>
        </p:nvSpPr>
        <p:spPr>
          <a:xfrm>
            <a:off x="6074735" y="1"/>
            <a:ext cx="3069265" cy="64633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AU" sz="1200" b="1" dirty="0">
                <a:latin typeface="Helvetica" panose="020B0604020202020204" pitchFamily="34" charset="0"/>
                <a:cs typeface="Helvetica" panose="020B0604020202020204" pitchFamily="34" charset="0"/>
              </a:rPr>
              <a:t>Detects many subjects, but note that  this image may confuse classification because it’s a drawing</a:t>
            </a:r>
          </a:p>
        </p:txBody>
      </p:sp>
    </p:spTree>
    <p:extLst>
      <p:ext uri="{BB962C8B-B14F-4D97-AF65-F5344CB8AC3E}">
        <p14:creationId xmlns:p14="http://schemas.microsoft.com/office/powerpoint/2010/main" val="33260693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Picture 212">
            <a:extLst>
              <a:ext uri="{FF2B5EF4-FFF2-40B4-BE49-F238E27FC236}">
                <a16:creationId xmlns:a16="http://schemas.microsoft.com/office/drawing/2014/main" id="{258C40F5-7DFF-4FDD-A985-6A9D82A5C8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99782" y="3278124"/>
            <a:ext cx="1428750" cy="1428750"/>
          </a:xfrm>
          <a:prstGeom prst="rect">
            <a:avLst/>
          </a:prstGeom>
        </p:spPr>
      </p:pic>
      <p:pic>
        <p:nvPicPr>
          <p:cNvPr id="219" name="Picture 218">
            <a:extLst>
              <a:ext uri="{FF2B5EF4-FFF2-40B4-BE49-F238E27FC236}">
                <a16:creationId xmlns:a16="http://schemas.microsoft.com/office/drawing/2014/main" id="{07A28B93-DC9B-4FE0-9C30-B34AE22C62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6032" y="3278124"/>
            <a:ext cx="1428750" cy="1428750"/>
          </a:xfrm>
          <a:prstGeom prst="rect">
            <a:avLst/>
          </a:prstGeom>
        </p:spPr>
      </p:pic>
      <p:pic>
        <p:nvPicPr>
          <p:cNvPr id="221" name="Picture 220">
            <a:extLst>
              <a:ext uri="{FF2B5EF4-FFF2-40B4-BE49-F238E27FC236}">
                <a16:creationId xmlns:a16="http://schemas.microsoft.com/office/drawing/2014/main" id="{CCFDC316-B8F7-4FCF-BA09-175163B480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99782" y="1849374"/>
            <a:ext cx="1428750" cy="1428750"/>
          </a:xfrm>
          <a:prstGeom prst="rect">
            <a:avLst/>
          </a:prstGeom>
        </p:spPr>
      </p:pic>
      <p:pic>
        <p:nvPicPr>
          <p:cNvPr id="223" name="Picture 222">
            <a:extLst>
              <a:ext uri="{FF2B5EF4-FFF2-40B4-BE49-F238E27FC236}">
                <a16:creationId xmlns:a16="http://schemas.microsoft.com/office/drawing/2014/main" id="{8D7330D7-E52D-490F-9ADF-53FC22B5F8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71032" y="1849374"/>
            <a:ext cx="1428750" cy="1428750"/>
          </a:xfrm>
          <a:prstGeom prst="rect">
            <a:avLst/>
          </a:prstGeom>
        </p:spPr>
      </p:pic>
      <p:pic>
        <p:nvPicPr>
          <p:cNvPr id="225" name="Picture 224">
            <a:extLst>
              <a:ext uri="{FF2B5EF4-FFF2-40B4-BE49-F238E27FC236}">
                <a16:creationId xmlns:a16="http://schemas.microsoft.com/office/drawing/2014/main" id="{568AC1F1-4123-4B16-A4AA-7EAEF9B666B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42282" y="1849374"/>
            <a:ext cx="1428750" cy="1428750"/>
          </a:xfrm>
          <a:prstGeom prst="rect">
            <a:avLst/>
          </a:prstGeom>
        </p:spPr>
      </p:pic>
      <p:pic>
        <p:nvPicPr>
          <p:cNvPr id="227" name="Picture 226">
            <a:extLst>
              <a:ext uri="{FF2B5EF4-FFF2-40B4-BE49-F238E27FC236}">
                <a16:creationId xmlns:a16="http://schemas.microsoft.com/office/drawing/2014/main" id="{485875A7-2BD4-4679-8E28-3F4D045C62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13532" y="1849374"/>
            <a:ext cx="1428750" cy="1428750"/>
          </a:xfrm>
          <a:prstGeom prst="rect">
            <a:avLst/>
          </a:prstGeom>
        </p:spPr>
      </p:pic>
      <p:pic>
        <p:nvPicPr>
          <p:cNvPr id="229" name="Picture 228">
            <a:extLst>
              <a:ext uri="{FF2B5EF4-FFF2-40B4-BE49-F238E27FC236}">
                <a16:creationId xmlns:a16="http://schemas.microsoft.com/office/drawing/2014/main" id="{CA79C3B4-95EE-463B-B4BF-05C28206125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84782" y="1849374"/>
            <a:ext cx="1428750" cy="1428750"/>
          </a:xfrm>
          <a:prstGeom prst="rect">
            <a:avLst/>
          </a:prstGeom>
        </p:spPr>
      </p:pic>
      <p:pic>
        <p:nvPicPr>
          <p:cNvPr id="231" name="Picture 230">
            <a:extLst>
              <a:ext uri="{FF2B5EF4-FFF2-40B4-BE49-F238E27FC236}">
                <a16:creationId xmlns:a16="http://schemas.microsoft.com/office/drawing/2014/main" id="{CBDEAD92-AA34-4657-87AF-F61CECC285C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6032" y="1849374"/>
            <a:ext cx="1428750" cy="1428750"/>
          </a:xfrm>
          <a:prstGeom prst="rect">
            <a:avLst/>
          </a:prstGeom>
        </p:spPr>
      </p:pic>
      <p:pic>
        <p:nvPicPr>
          <p:cNvPr id="233" name="Picture 232">
            <a:extLst>
              <a:ext uri="{FF2B5EF4-FFF2-40B4-BE49-F238E27FC236}">
                <a16:creationId xmlns:a16="http://schemas.microsoft.com/office/drawing/2014/main" id="{52F1B945-A0F5-4633-A6D2-9C1FCEBEAB5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99782" y="420624"/>
            <a:ext cx="1428750" cy="1428750"/>
          </a:xfrm>
          <a:prstGeom prst="rect">
            <a:avLst/>
          </a:prstGeom>
        </p:spPr>
      </p:pic>
      <p:pic>
        <p:nvPicPr>
          <p:cNvPr id="235" name="Picture 234">
            <a:extLst>
              <a:ext uri="{FF2B5EF4-FFF2-40B4-BE49-F238E27FC236}">
                <a16:creationId xmlns:a16="http://schemas.microsoft.com/office/drawing/2014/main" id="{5A75EFC3-6008-4001-8DB9-710E74D59E7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71032" y="420624"/>
            <a:ext cx="1428750" cy="1428750"/>
          </a:xfrm>
          <a:prstGeom prst="rect">
            <a:avLst/>
          </a:prstGeom>
        </p:spPr>
      </p:pic>
      <p:pic>
        <p:nvPicPr>
          <p:cNvPr id="237" name="Picture 236">
            <a:extLst>
              <a:ext uri="{FF2B5EF4-FFF2-40B4-BE49-F238E27FC236}">
                <a16:creationId xmlns:a16="http://schemas.microsoft.com/office/drawing/2014/main" id="{4FD22E98-E47E-461B-BA0E-577F4A2482B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42282" y="420624"/>
            <a:ext cx="1428750" cy="1428750"/>
          </a:xfrm>
          <a:prstGeom prst="rect">
            <a:avLst/>
          </a:prstGeom>
        </p:spPr>
      </p:pic>
      <p:pic>
        <p:nvPicPr>
          <p:cNvPr id="239" name="Picture 238">
            <a:extLst>
              <a:ext uri="{FF2B5EF4-FFF2-40B4-BE49-F238E27FC236}">
                <a16:creationId xmlns:a16="http://schemas.microsoft.com/office/drawing/2014/main" id="{4F76A824-B596-4CA3-9F5F-6B4A35EA596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13532" y="420624"/>
            <a:ext cx="1428750" cy="1428750"/>
          </a:xfrm>
          <a:prstGeom prst="rect">
            <a:avLst/>
          </a:prstGeom>
        </p:spPr>
      </p:pic>
      <p:pic>
        <p:nvPicPr>
          <p:cNvPr id="241" name="Picture 240">
            <a:extLst>
              <a:ext uri="{FF2B5EF4-FFF2-40B4-BE49-F238E27FC236}">
                <a16:creationId xmlns:a16="http://schemas.microsoft.com/office/drawing/2014/main" id="{2339605A-D5E3-4D34-BDA9-04A552840CF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84782" y="420624"/>
            <a:ext cx="1428750" cy="1428750"/>
          </a:xfrm>
          <a:prstGeom prst="rect">
            <a:avLst/>
          </a:prstGeom>
        </p:spPr>
      </p:pic>
      <p:pic>
        <p:nvPicPr>
          <p:cNvPr id="243" name="Picture 242">
            <a:extLst>
              <a:ext uri="{FF2B5EF4-FFF2-40B4-BE49-F238E27FC236}">
                <a16:creationId xmlns:a16="http://schemas.microsoft.com/office/drawing/2014/main" id="{F38D81C8-8D36-4134-AD14-E67BB8981CA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6032" y="420624"/>
            <a:ext cx="1428750" cy="1428750"/>
          </a:xfrm>
          <a:prstGeom prst="rect">
            <a:avLst/>
          </a:prstGeom>
        </p:spPr>
      </p:pic>
      <p:pic>
        <p:nvPicPr>
          <p:cNvPr id="246" name="Picture 245" descr="An old photo of a person&#10;&#10;Description generated with high confidence">
            <a:extLst>
              <a:ext uri="{FF2B5EF4-FFF2-40B4-BE49-F238E27FC236}">
                <a16:creationId xmlns:a16="http://schemas.microsoft.com/office/drawing/2014/main" id="{0D53DB03-DF26-4F23-BD79-3C18C99D974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71032" y="3278124"/>
            <a:ext cx="1428750" cy="1428750"/>
          </a:xfrm>
          <a:prstGeom prst="rect">
            <a:avLst/>
          </a:prstGeom>
        </p:spPr>
      </p:pic>
      <p:pic>
        <p:nvPicPr>
          <p:cNvPr id="248" name="Picture 247" descr="A person wearing a suit and tie looking at the camera&#10;&#10;Description generated with very high confidence">
            <a:extLst>
              <a:ext uri="{FF2B5EF4-FFF2-40B4-BE49-F238E27FC236}">
                <a16:creationId xmlns:a16="http://schemas.microsoft.com/office/drawing/2014/main" id="{DF36D0A1-D89D-4FCD-A816-D65D211F336E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42282" y="3278124"/>
            <a:ext cx="1428750" cy="1428750"/>
          </a:xfrm>
          <a:prstGeom prst="rect">
            <a:avLst/>
          </a:prstGeom>
        </p:spPr>
      </p:pic>
      <p:pic>
        <p:nvPicPr>
          <p:cNvPr id="250" name="Picture 249" descr="A close up of a person&#10;&#10;Description generated with very high confidence">
            <a:extLst>
              <a:ext uri="{FF2B5EF4-FFF2-40B4-BE49-F238E27FC236}">
                <a16:creationId xmlns:a16="http://schemas.microsoft.com/office/drawing/2014/main" id="{785792FE-3132-4C60-921D-51AF62150F8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13532" y="3278124"/>
            <a:ext cx="1428750" cy="1428750"/>
          </a:xfrm>
          <a:prstGeom prst="rect">
            <a:avLst/>
          </a:prstGeom>
        </p:spPr>
      </p:pic>
      <p:pic>
        <p:nvPicPr>
          <p:cNvPr id="252" name="Picture 251" descr="A blurry close up of a person&#10;&#10;Description generated with very high confidence">
            <a:extLst>
              <a:ext uri="{FF2B5EF4-FFF2-40B4-BE49-F238E27FC236}">
                <a16:creationId xmlns:a16="http://schemas.microsoft.com/office/drawing/2014/main" id="{995C1B76-17EB-4911-A146-0EB934EC07DF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84782" y="3278124"/>
            <a:ext cx="1428750" cy="1428750"/>
          </a:xfrm>
          <a:prstGeom prst="rect">
            <a:avLst/>
          </a:prstGeom>
        </p:spPr>
      </p:pic>
      <p:sp>
        <p:nvSpPr>
          <p:cNvPr id="253" name="TextBox 252">
            <a:extLst>
              <a:ext uri="{FF2B5EF4-FFF2-40B4-BE49-F238E27FC236}">
                <a16:creationId xmlns:a16="http://schemas.microsoft.com/office/drawing/2014/main" id="{D4A8812E-895B-4C1C-9ADC-6415C0F1418A}"/>
              </a:ext>
            </a:extLst>
          </p:cNvPr>
          <p:cNvSpPr txBox="1"/>
          <p:nvPr/>
        </p:nvSpPr>
        <p:spPr>
          <a:xfrm>
            <a:off x="6173972" y="1"/>
            <a:ext cx="2970028" cy="64633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AU" sz="1200" b="1" dirty="0">
                <a:latin typeface="Helvetica" panose="020B0604020202020204" pitchFamily="34" charset="0"/>
                <a:cs typeface="Helvetica" panose="020B0604020202020204" pitchFamily="34" charset="0"/>
              </a:rPr>
              <a:t>Photo distortion is caused by normalisation – all eyes and lips are moved to the same place.</a:t>
            </a:r>
          </a:p>
        </p:txBody>
      </p:sp>
    </p:spTree>
    <p:extLst>
      <p:ext uri="{BB962C8B-B14F-4D97-AF65-F5344CB8AC3E}">
        <p14:creationId xmlns:p14="http://schemas.microsoft.com/office/powerpoint/2010/main" val="37948760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white and black truck parked in front of a building&#10;&#10;Description generated with very high confidence">
            <a:extLst>
              <a:ext uri="{FF2B5EF4-FFF2-40B4-BE49-F238E27FC236}">
                <a16:creationId xmlns:a16="http://schemas.microsoft.com/office/drawing/2014/main" id="{9EBC69AD-C46B-46EE-84F4-8AD6D2AB466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058527" y="0"/>
            <a:ext cx="6523780" cy="5143500"/>
          </a:xfrm>
          <a:prstGeom prst="rect">
            <a:avLst/>
          </a:prstGeom>
        </p:spPr>
      </p:pic>
      <p:pic>
        <p:nvPicPr>
          <p:cNvPr id="6" name="Picture 5" descr="A picture containing photo, indoor, monitor, wall&#10;&#10;Description generated with high confidence">
            <a:extLst>
              <a:ext uri="{FF2B5EF4-FFF2-40B4-BE49-F238E27FC236}">
                <a16:creationId xmlns:a16="http://schemas.microsoft.com/office/drawing/2014/main" id="{A396410E-5234-43B5-BFCD-EF7B64F57F8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93297" y="0"/>
            <a:ext cx="3950703" cy="51435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D5706EF-C40E-4B2E-9AE5-25A61E5E7FC6}"/>
              </a:ext>
            </a:extLst>
          </p:cNvPr>
          <p:cNvSpPr txBox="1"/>
          <p:nvPr/>
        </p:nvSpPr>
        <p:spPr>
          <a:xfrm>
            <a:off x="0" y="0"/>
            <a:ext cx="2377440" cy="101566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AU" sz="1200" b="1" dirty="0">
                <a:latin typeface="Helvetica" panose="020B0604020202020204" pitchFamily="34" charset="0"/>
                <a:cs typeface="Helvetica" panose="020B0604020202020204" pitchFamily="34" charset="0"/>
              </a:rPr>
              <a:t>L: Has difficulty detecting </a:t>
            </a:r>
            <a:br>
              <a:rPr lang="en-AU" sz="1200" b="1" dirty="0"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en-AU" sz="1200" b="1" dirty="0">
                <a:latin typeface="Helvetica" panose="020B0604020202020204" pitchFamily="34" charset="0"/>
                <a:cs typeface="Helvetica" panose="020B0604020202020204" pitchFamily="34" charset="0"/>
              </a:rPr>
              <a:t>low contrast text</a:t>
            </a:r>
          </a:p>
          <a:p>
            <a:r>
              <a:rPr lang="en-AU" sz="1200" b="1" dirty="0">
                <a:latin typeface="Helvetica" panose="020B0604020202020204" pitchFamily="34" charset="0"/>
                <a:cs typeface="Helvetica" panose="020B0604020202020204" pitchFamily="34" charset="0"/>
              </a:rPr>
              <a:t>R: Detects main headings, individual names are too small</a:t>
            </a:r>
          </a:p>
        </p:txBody>
      </p:sp>
    </p:spTree>
    <p:extLst>
      <p:ext uri="{BB962C8B-B14F-4D97-AF65-F5344CB8AC3E}">
        <p14:creationId xmlns:p14="http://schemas.microsoft.com/office/powerpoint/2010/main" val="25078163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D088159-1892-4865-B9A7-1922A0858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MACHINE LEARNING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BED1D31-1577-4656-ABBD-1531EDDF9A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720430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AC91342-7F55-495E-9295-BF731477B104}"/>
              </a:ext>
            </a:extLst>
          </p:cNvPr>
          <p:cNvSpPr/>
          <p:nvPr/>
        </p:nvSpPr>
        <p:spPr>
          <a:xfrm>
            <a:off x="557138" y="993089"/>
            <a:ext cx="802972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The State Library of Western Australia (SLWA) holds more than </a:t>
            </a:r>
            <a:r>
              <a:rPr lang="en-US" sz="2400" b="1" dirty="0">
                <a:solidFill>
                  <a:schemeClr val="accent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one million items </a:t>
            </a:r>
            <a:r>
              <a:rPr lang="en-US" sz="24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in its pictorial collection. 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70615F9-9606-4571-86F0-F985C27AFF53}"/>
              </a:ext>
            </a:extLst>
          </p:cNvPr>
          <p:cNvGrpSpPr/>
          <p:nvPr/>
        </p:nvGrpSpPr>
        <p:grpSpPr>
          <a:xfrm>
            <a:off x="224119" y="2880498"/>
            <a:ext cx="8803342" cy="941116"/>
            <a:chOff x="383541" y="2390243"/>
            <a:chExt cx="7576864" cy="81000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C328A21-C209-4633-BAE5-F4572A05AC7C}"/>
                </a:ext>
              </a:extLst>
            </p:cNvPr>
            <p:cNvSpPr/>
            <p:nvPr/>
          </p:nvSpPr>
          <p:spPr>
            <a:xfrm>
              <a:off x="1721223" y="2426461"/>
              <a:ext cx="810000" cy="675000"/>
            </a:xfrm>
            <a:prstGeom prst="rect">
              <a:avLst/>
            </a:prstGeom>
            <a:solidFill>
              <a:schemeClr val="tx2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AU" sz="1600" b="1" dirty="0">
                  <a:latin typeface="Helvetica" panose="020B0604020202020204" pitchFamily="34" charset="0"/>
                  <a:cs typeface="Helvetica" panose="020B0604020202020204" pitchFamily="34" charset="0"/>
                </a:rPr>
                <a:t>Pictorial Item</a:t>
              </a: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50387732-5320-44F3-991A-BB90DD18AF23}"/>
                </a:ext>
              </a:extLst>
            </p:cNvPr>
            <p:cNvSpPr/>
            <p:nvPr/>
          </p:nvSpPr>
          <p:spPr>
            <a:xfrm>
              <a:off x="3054720" y="2426461"/>
              <a:ext cx="810000" cy="675000"/>
            </a:xfrm>
            <a:prstGeom prst="roundRect">
              <a:avLst/>
            </a:prstGeom>
            <a:solidFill>
              <a:srgbClr val="DAA60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AU" sz="1600" b="1" dirty="0">
                  <a:latin typeface="Helvetica" panose="020B0604020202020204" pitchFamily="34" charset="0"/>
                  <a:cs typeface="Helvetica" panose="020B0604020202020204" pitchFamily="34" charset="0"/>
                </a:rPr>
                <a:t>Triage</a:t>
              </a:r>
            </a:p>
          </p:txBody>
        </p:sp>
        <p:sp>
          <p:nvSpPr>
            <p:cNvPr id="16" name="Arrow: Right 15">
              <a:extLst>
                <a:ext uri="{FF2B5EF4-FFF2-40B4-BE49-F238E27FC236}">
                  <a16:creationId xmlns:a16="http://schemas.microsoft.com/office/drawing/2014/main" id="{7BD62FC2-D2A6-46DB-9BFB-CA97799D579D}"/>
                </a:ext>
              </a:extLst>
            </p:cNvPr>
            <p:cNvSpPr/>
            <p:nvPr/>
          </p:nvSpPr>
          <p:spPr>
            <a:xfrm>
              <a:off x="2666175" y="2696398"/>
              <a:ext cx="270000" cy="202500"/>
            </a:xfrm>
            <a:prstGeom prst="rightArrow">
              <a:avLst/>
            </a:prstGeom>
            <a:solidFill>
              <a:schemeClr val="accent2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AU" sz="1600" b="1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C8275063-8940-468E-883A-3A77BD9BB47C}"/>
                </a:ext>
              </a:extLst>
            </p:cNvPr>
            <p:cNvSpPr/>
            <p:nvPr/>
          </p:nvSpPr>
          <p:spPr>
            <a:xfrm>
              <a:off x="383541" y="2390243"/>
              <a:ext cx="810000" cy="810000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AU" sz="1600" b="1" dirty="0">
                  <a:latin typeface="Helvetica" panose="020B0604020202020204" pitchFamily="34" charset="0"/>
                  <a:cs typeface="Helvetica" panose="020B0604020202020204" pitchFamily="34" charset="0"/>
                </a:rPr>
                <a:t>Public</a:t>
              </a:r>
            </a:p>
          </p:txBody>
        </p:sp>
        <p:sp>
          <p:nvSpPr>
            <p:cNvPr id="18" name="Arrow: Right 17">
              <a:extLst>
                <a:ext uri="{FF2B5EF4-FFF2-40B4-BE49-F238E27FC236}">
                  <a16:creationId xmlns:a16="http://schemas.microsoft.com/office/drawing/2014/main" id="{8FD247B9-4D3F-491C-9A1F-D33DA1A55598}"/>
                </a:ext>
              </a:extLst>
            </p:cNvPr>
            <p:cNvSpPr/>
            <p:nvPr/>
          </p:nvSpPr>
          <p:spPr>
            <a:xfrm>
              <a:off x="1317590" y="2693993"/>
              <a:ext cx="270000" cy="202500"/>
            </a:xfrm>
            <a:prstGeom prst="rightArrow">
              <a:avLst/>
            </a:prstGeom>
            <a:solidFill>
              <a:schemeClr val="accent2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AU" sz="1600" b="1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47120EC2-FAD8-4C7F-AB48-FA8113E293F0}"/>
                </a:ext>
              </a:extLst>
            </p:cNvPr>
            <p:cNvSpPr/>
            <p:nvPr/>
          </p:nvSpPr>
          <p:spPr>
            <a:xfrm>
              <a:off x="4388217" y="2426461"/>
              <a:ext cx="810000" cy="675000"/>
            </a:xfrm>
            <a:prstGeom prst="roundRect">
              <a:avLst/>
            </a:prstGeom>
            <a:solidFill>
              <a:srgbClr val="DAA60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AU" sz="1200" b="1" dirty="0">
                  <a:latin typeface="Helvetica" panose="020B0604020202020204" pitchFamily="34" charset="0"/>
                  <a:cs typeface="Helvetica" panose="020B0604020202020204" pitchFamily="34" charset="0"/>
                </a:rPr>
                <a:t>Description</a:t>
              </a:r>
            </a:p>
          </p:txBody>
        </p:sp>
        <p:sp>
          <p:nvSpPr>
            <p:cNvPr id="20" name="Arrow: Right 19">
              <a:extLst>
                <a:ext uri="{FF2B5EF4-FFF2-40B4-BE49-F238E27FC236}">
                  <a16:creationId xmlns:a16="http://schemas.microsoft.com/office/drawing/2014/main" id="{ED160E1F-0427-4C6B-AEE1-755B020F042A}"/>
                </a:ext>
              </a:extLst>
            </p:cNvPr>
            <p:cNvSpPr/>
            <p:nvPr/>
          </p:nvSpPr>
          <p:spPr>
            <a:xfrm>
              <a:off x="3999672" y="2696398"/>
              <a:ext cx="270000" cy="202500"/>
            </a:xfrm>
            <a:prstGeom prst="rightArrow">
              <a:avLst/>
            </a:prstGeom>
            <a:solidFill>
              <a:schemeClr val="accent2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AU" sz="1600" b="1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6FA4A469-7D6C-44DD-894B-4E3B3EE89C40}"/>
                </a:ext>
              </a:extLst>
            </p:cNvPr>
            <p:cNvSpPr/>
            <p:nvPr/>
          </p:nvSpPr>
          <p:spPr>
            <a:xfrm>
              <a:off x="5747197" y="2426461"/>
              <a:ext cx="810000" cy="675000"/>
            </a:xfrm>
            <a:prstGeom prst="roundRect">
              <a:avLst/>
            </a:prstGeom>
            <a:solidFill>
              <a:srgbClr val="DAA600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AU" sz="1200" b="1" dirty="0">
                  <a:latin typeface="Helvetica" panose="020B0604020202020204" pitchFamily="34" charset="0"/>
                  <a:cs typeface="Helvetica" panose="020B0604020202020204" pitchFamily="34" charset="0"/>
                </a:rPr>
                <a:t>Digitisation</a:t>
              </a:r>
            </a:p>
          </p:txBody>
        </p:sp>
        <p:sp>
          <p:nvSpPr>
            <p:cNvPr id="22" name="Arrow: Right 21">
              <a:extLst>
                <a:ext uri="{FF2B5EF4-FFF2-40B4-BE49-F238E27FC236}">
                  <a16:creationId xmlns:a16="http://schemas.microsoft.com/office/drawing/2014/main" id="{0A2291FF-63AC-4FFF-8512-D3D546EFBFE8}"/>
                </a:ext>
              </a:extLst>
            </p:cNvPr>
            <p:cNvSpPr/>
            <p:nvPr/>
          </p:nvSpPr>
          <p:spPr>
            <a:xfrm>
              <a:off x="5358652" y="2696398"/>
              <a:ext cx="270000" cy="202500"/>
            </a:xfrm>
            <a:prstGeom prst="rightArrow">
              <a:avLst/>
            </a:prstGeom>
            <a:solidFill>
              <a:schemeClr val="accent2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AU" sz="1600" b="1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4" name="Arrow: Right 23">
              <a:extLst>
                <a:ext uri="{FF2B5EF4-FFF2-40B4-BE49-F238E27FC236}">
                  <a16:creationId xmlns:a16="http://schemas.microsoft.com/office/drawing/2014/main" id="{878A35C0-4BB1-47EA-9BDF-A829B40C0113}"/>
                </a:ext>
              </a:extLst>
            </p:cNvPr>
            <p:cNvSpPr/>
            <p:nvPr/>
          </p:nvSpPr>
          <p:spPr>
            <a:xfrm>
              <a:off x="6717632" y="2696398"/>
              <a:ext cx="270000" cy="202500"/>
            </a:xfrm>
            <a:prstGeom prst="rightArrow">
              <a:avLst/>
            </a:prstGeom>
            <a:solidFill>
              <a:schemeClr val="accent2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AU" sz="1600" b="1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AE6664CA-5100-4B60-B1EB-B54EE4CC670F}"/>
                </a:ext>
              </a:extLst>
            </p:cNvPr>
            <p:cNvSpPr/>
            <p:nvPr/>
          </p:nvSpPr>
          <p:spPr>
            <a:xfrm>
              <a:off x="7150405" y="2426461"/>
              <a:ext cx="810000" cy="675000"/>
            </a:xfrm>
            <a:prstGeom prst="rect">
              <a:avLst/>
            </a:prstGeom>
            <a:solidFill>
              <a:schemeClr val="tx2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AU" sz="1400" b="1" dirty="0">
                  <a:latin typeface="Helvetica" panose="020B0604020202020204" pitchFamily="34" charset="0"/>
                  <a:cs typeface="Helvetica" panose="020B0604020202020204" pitchFamily="34" charset="0"/>
                </a:rPr>
                <a:t>Catalogue Record</a:t>
              </a:r>
            </a:p>
          </p:txBody>
        </p: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E48C4C45-C14E-4463-8115-CA98C66878FD}"/>
              </a:ext>
            </a:extLst>
          </p:cNvPr>
          <p:cNvSpPr/>
          <p:nvPr/>
        </p:nvSpPr>
        <p:spPr>
          <a:xfrm>
            <a:off x="-125506" y="1879382"/>
            <a:ext cx="939501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In 2016-17, more than </a:t>
            </a:r>
            <a:r>
              <a:rPr lang="en-US" sz="2400" b="1" dirty="0">
                <a:solidFill>
                  <a:schemeClr val="accent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30,000 items </a:t>
            </a:r>
            <a:r>
              <a:rPr lang="en-US" sz="24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were added to the SLWA’s catalogue. This process is </a:t>
            </a:r>
            <a:r>
              <a:rPr lang="en-US" sz="2400" b="1" dirty="0">
                <a:solidFill>
                  <a:schemeClr val="accent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expensive</a:t>
            </a:r>
            <a:r>
              <a:rPr lang="en-US" sz="24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4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and</a:t>
            </a:r>
            <a:r>
              <a:rPr lang="en-US" sz="24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400" b="1" dirty="0">
                <a:solidFill>
                  <a:schemeClr val="accent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time-consuming</a:t>
            </a:r>
            <a:r>
              <a:rPr lang="en-US" sz="24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. </a:t>
            </a:r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AD46AB11-A868-48CB-B2F0-189F3512F2F8}"/>
              </a:ext>
            </a:extLst>
          </p:cNvPr>
          <p:cNvSpPr/>
          <p:nvPr/>
        </p:nvSpPr>
        <p:spPr>
          <a:xfrm rot="16200000">
            <a:off x="5149916" y="3821066"/>
            <a:ext cx="313705" cy="658684"/>
          </a:xfrm>
          <a:prstGeom prst="rightArrow">
            <a:avLst/>
          </a:prstGeom>
          <a:solidFill>
            <a:schemeClr val="accent5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AU" sz="1600" b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4B80115-5CCA-45B0-94DE-6FAF28F390F8}"/>
              </a:ext>
            </a:extLst>
          </p:cNvPr>
          <p:cNvSpPr/>
          <p:nvPr/>
        </p:nvSpPr>
        <p:spPr>
          <a:xfrm>
            <a:off x="2805811" y="3827244"/>
            <a:ext cx="242319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This is the step we’re interested </a:t>
            </a:r>
            <a:br>
              <a:rPr lang="en-US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en-US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in augmenting</a:t>
            </a:r>
            <a:endParaRPr lang="en-AU" b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58323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513914B-3248-4CA9-8884-C1EA17531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/>
          <a:p>
            <a:r>
              <a:rPr lang="en-AU" dirty="0">
                <a:latin typeface="Helvetica" panose="020B0604020202020204" pitchFamily="34" charset="0"/>
                <a:cs typeface="Helvetica" panose="020B0604020202020204" pitchFamily="34" charset="0"/>
              </a:rPr>
              <a:t>Face Predictions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8CAD108-6549-4C42-A0A0-E7372A158D56}"/>
              </a:ext>
            </a:extLst>
          </p:cNvPr>
          <p:cNvSpPr/>
          <p:nvPr/>
        </p:nvSpPr>
        <p:spPr>
          <a:xfrm>
            <a:off x="999461" y="1670230"/>
            <a:ext cx="757038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2800" dirty="0" err="1">
                <a:solidFill>
                  <a:schemeClr val="bg1"/>
                </a:solidFill>
              </a:rPr>
              <a:t>label</a:t>
            </a:r>
            <a:r>
              <a:rPr lang="en-AU" sz="1400" dirty="0" err="1">
                <a:solidFill>
                  <a:schemeClr val="bg1"/>
                </a:solidFill>
              </a:rPr>
              <a:t>pred</a:t>
            </a:r>
            <a:r>
              <a:rPr lang="en-AU" sz="2800" dirty="0">
                <a:solidFill>
                  <a:schemeClr val="bg1"/>
                </a:solidFill>
              </a:rPr>
              <a:t> = </a:t>
            </a:r>
            <a:r>
              <a:rPr lang="en-AU" sz="2800" dirty="0" err="1">
                <a:solidFill>
                  <a:schemeClr val="bg1"/>
                </a:solidFill>
              </a:rPr>
              <a:t>label</a:t>
            </a:r>
            <a:r>
              <a:rPr lang="en-AU" sz="1400" dirty="0" err="1">
                <a:solidFill>
                  <a:schemeClr val="bg1"/>
                </a:solidFill>
              </a:rPr>
              <a:t>known</a:t>
            </a:r>
            <a:r>
              <a:rPr lang="en-AU" sz="2800" dirty="0">
                <a:solidFill>
                  <a:schemeClr val="bg1"/>
                </a:solidFill>
              </a:rPr>
              <a:t> + </a:t>
            </a:r>
            <a:r>
              <a:rPr lang="en-AU" sz="2800" dirty="0" err="1">
                <a:solidFill>
                  <a:schemeClr val="bg1"/>
                </a:solidFill>
              </a:rPr>
              <a:t>features</a:t>
            </a:r>
            <a:r>
              <a:rPr lang="en-AU" sz="1400" dirty="0" err="1">
                <a:solidFill>
                  <a:prstClr val="white"/>
                </a:solidFill>
              </a:rPr>
              <a:t>metadata</a:t>
            </a:r>
            <a:r>
              <a:rPr lang="en-AU" sz="2800" dirty="0">
                <a:solidFill>
                  <a:schemeClr val="bg1"/>
                </a:solidFill>
              </a:rPr>
              <a:t> + </a:t>
            </a:r>
            <a:r>
              <a:rPr lang="en-AU" sz="2800" dirty="0" err="1">
                <a:solidFill>
                  <a:schemeClr val="bg1"/>
                </a:solidFill>
              </a:rPr>
              <a:t>features</a:t>
            </a:r>
            <a:r>
              <a:rPr lang="en-AU" sz="1400" dirty="0" err="1">
                <a:solidFill>
                  <a:prstClr val="white"/>
                </a:solidFill>
              </a:rPr>
              <a:t>face</a:t>
            </a:r>
            <a:endParaRPr lang="en-AU" sz="2800" dirty="0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7C89D30-D197-4489-AEF3-0236E71769CE}"/>
              </a:ext>
            </a:extLst>
          </p:cNvPr>
          <p:cNvSpPr/>
          <p:nvPr/>
        </p:nvSpPr>
        <p:spPr>
          <a:xfrm>
            <a:off x="457200" y="2331272"/>
            <a:ext cx="8343014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2800" b="1" dirty="0">
                <a:solidFill>
                  <a:schemeClr val="bg1"/>
                </a:solidFill>
              </a:rPr>
              <a:t>Challenges: </a:t>
            </a:r>
          </a:p>
          <a:p>
            <a:pPr marL="457200" indent="-457200">
              <a:buFontTx/>
              <a:buChar char="-"/>
            </a:pPr>
            <a:r>
              <a:rPr lang="en-AU" sz="2800" dirty="0">
                <a:solidFill>
                  <a:schemeClr val="bg1"/>
                </a:solidFill>
              </a:rPr>
              <a:t>Labels are per record (not image) -&gt; uncertainty</a:t>
            </a:r>
          </a:p>
          <a:p>
            <a:pPr marL="914400" lvl="1" indent="-457200">
              <a:buFontTx/>
              <a:buChar char="-"/>
            </a:pPr>
            <a:r>
              <a:rPr lang="en-AU" sz="2800" dirty="0">
                <a:solidFill>
                  <a:schemeClr val="bg1"/>
                </a:solidFill>
              </a:rPr>
              <a:t>Investigating semi-supervised learning</a:t>
            </a:r>
          </a:p>
          <a:p>
            <a:pPr marL="457200" indent="-457200">
              <a:buFontTx/>
              <a:buChar char="-"/>
            </a:pPr>
            <a:r>
              <a:rPr lang="en-AU" sz="2800" dirty="0">
                <a:solidFill>
                  <a:schemeClr val="bg1"/>
                </a:solidFill>
              </a:rPr>
              <a:t>Most subjects have few observations</a:t>
            </a:r>
          </a:p>
        </p:txBody>
      </p:sp>
    </p:spTree>
    <p:extLst>
      <p:ext uri="{BB962C8B-B14F-4D97-AF65-F5344CB8AC3E}">
        <p14:creationId xmlns:p14="http://schemas.microsoft.com/office/powerpoint/2010/main" val="13567935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D09502-4AC4-4E40-94A7-607DA7E3D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Processing Tree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C28BC1-2571-40EC-9075-F674C21DE9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00150"/>
            <a:ext cx="5430033" cy="3737371"/>
          </a:xfrm>
        </p:spPr>
        <p:txBody>
          <a:bodyPr>
            <a:normAutofit fontScale="77500" lnSpcReduction="20000"/>
          </a:bodyPr>
          <a:lstStyle/>
          <a:p>
            <a:r>
              <a:rPr lang="en-AU" sz="2800" dirty="0">
                <a:latin typeface="Helvetica" panose="020B0604020202020204" pitchFamily="34" charset="0"/>
                <a:cs typeface="Helvetica" panose="020B0604020202020204" pitchFamily="34" charset="0"/>
              </a:rPr>
              <a:t>Check if store already contains the output of this function</a:t>
            </a:r>
          </a:p>
          <a:p>
            <a:r>
              <a:rPr lang="en-AU" sz="2800" dirty="0">
                <a:latin typeface="Helvetica" panose="020B0604020202020204" pitchFamily="34" charset="0"/>
                <a:cs typeface="Helvetica" panose="020B0604020202020204" pitchFamily="34" charset="0"/>
              </a:rPr>
              <a:t>If not:</a:t>
            </a:r>
          </a:p>
          <a:p>
            <a:pPr lvl="1"/>
            <a:r>
              <a:rPr lang="en-AU" sz="2400" dirty="0">
                <a:latin typeface="Helvetica" panose="020B0604020202020204" pitchFamily="34" charset="0"/>
                <a:cs typeface="Helvetica" panose="020B0604020202020204" pitchFamily="34" charset="0"/>
              </a:rPr>
              <a:t>Check if store contains output of each </a:t>
            </a:r>
            <a:r>
              <a:rPr lang="en-AU" sz="2400" b="1" dirty="0">
                <a:solidFill>
                  <a:schemeClr val="accent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function dependency</a:t>
            </a:r>
          </a:p>
          <a:p>
            <a:pPr lvl="1"/>
            <a:r>
              <a:rPr lang="en-AU" sz="2400" dirty="0">
                <a:latin typeface="Helvetica" panose="020B0604020202020204" pitchFamily="34" charset="0"/>
                <a:cs typeface="Helvetica" panose="020B0604020202020204" pitchFamily="34" charset="0"/>
              </a:rPr>
              <a:t>If not: Run dependency function and store output (incrementally)</a:t>
            </a:r>
          </a:p>
          <a:p>
            <a:pPr lvl="1"/>
            <a:r>
              <a:rPr lang="en-AU" sz="2400" dirty="0">
                <a:latin typeface="Helvetica" panose="020B0604020202020204" pitchFamily="34" charset="0"/>
                <a:cs typeface="Helvetica" panose="020B0604020202020204" pitchFamily="34" charset="0"/>
              </a:rPr>
              <a:t>Run main function and store output (incrementally)</a:t>
            </a:r>
          </a:p>
          <a:p>
            <a:r>
              <a:rPr lang="en-AU" sz="2800" dirty="0">
                <a:latin typeface="Helvetica" panose="020B0604020202020204" pitchFamily="34" charset="0"/>
                <a:cs typeface="Helvetica" panose="020B0604020202020204" pitchFamily="34" charset="0"/>
              </a:rPr>
              <a:t>Check if database already contains output of this function</a:t>
            </a:r>
          </a:p>
          <a:p>
            <a:r>
              <a:rPr lang="en-AU" sz="2800" dirty="0">
                <a:latin typeface="Helvetica" panose="020B0604020202020204" pitchFamily="34" charset="0"/>
                <a:cs typeface="Helvetica" panose="020B0604020202020204" pitchFamily="34" charset="0"/>
              </a:rPr>
              <a:t>If not: Map each row in store to record in database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195F7373-1E40-4D7C-ABB1-8BE3AE64ABC4}"/>
              </a:ext>
            </a:extLst>
          </p:cNvPr>
          <p:cNvSpPr/>
          <p:nvPr/>
        </p:nvSpPr>
        <p:spPr>
          <a:xfrm>
            <a:off x="6651321" y="1200150"/>
            <a:ext cx="1252602" cy="784263"/>
          </a:xfrm>
          <a:prstGeom prst="roundRect">
            <a:avLst/>
          </a:prstGeom>
          <a:solidFill>
            <a:srgbClr val="DAA60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AU" sz="1600" b="1" dirty="0">
                <a:latin typeface="Helvetica" panose="020B0604020202020204" pitchFamily="34" charset="0"/>
                <a:cs typeface="Helvetica" panose="020B0604020202020204" pitchFamily="34" charset="0"/>
              </a:rPr>
              <a:t>Face Recognition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0CE4542-C3D4-42DE-9EC6-09325ABD5FE8}"/>
              </a:ext>
            </a:extLst>
          </p:cNvPr>
          <p:cNvSpPr/>
          <p:nvPr/>
        </p:nvSpPr>
        <p:spPr>
          <a:xfrm>
            <a:off x="7571984" y="2497471"/>
            <a:ext cx="1252602" cy="784263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AU" sz="1600" b="1" dirty="0">
                <a:latin typeface="Helvetica" panose="020B0604020202020204" pitchFamily="34" charset="0"/>
                <a:cs typeface="Helvetica" panose="020B0604020202020204" pitchFamily="34" charset="0"/>
              </a:rPr>
              <a:t>Face Detection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DED43B3-804F-4206-895D-66049CF5C7C7}"/>
              </a:ext>
            </a:extLst>
          </p:cNvPr>
          <p:cNvSpPr/>
          <p:nvPr/>
        </p:nvSpPr>
        <p:spPr>
          <a:xfrm>
            <a:off x="6025020" y="2497471"/>
            <a:ext cx="1252602" cy="784263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AU" sz="1600" b="1" dirty="0">
                <a:latin typeface="Helvetica" panose="020B0604020202020204" pitchFamily="34" charset="0"/>
                <a:cs typeface="Helvetica" panose="020B0604020202020204" pitchFamily="34" charset="0"/>
              </a:rPr>
              <a:t>Database Dump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F444EE8-CFD1-4840-A562-A3132D7DF12D}"/>
              </a:ext>
            </a:extLst>
          </p:cNvPr>
          <p:cNvSpPr/>
          <p:nvPr/>
        </p:nvSpPr>
        <p:spPr>
          <a:xfrm>
            <a:off x="6025020" y="3765914"/>
            <a:ext cx="1252602" cy="784263"/>
          </a:xfrm>
          <a:prstGeom prst="roundRect">
            <a:avLst/>
          </a:prstGeom>
          <a:solidFill>
            <a:schemeClr val="tx2">
              <a:lumMod val="7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AU" sz="1600" b="1" dirty="0">
                <a:latin typeface="Helvetica" panose="020B0604020202020204" pitchFamily="34" charset="0"/>
                <a:cs typeface="Helvetica" panose="020B0604020202020204" pitchFamily="34" charset="0"/>
              </a:rPr>
              <a:t>Metadata Parsers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7F8115E8-2207-4817-8D1B-E01131B0BAD7}"/>
              </a:ext>
            </a:extLst>
          </p:cNvPr>
          <p:cNvSpPr/>
          <p:nvPr/>
        </p:nvSpPr>
        <p:spPr>
          <a:xfrm rot="16200000">
            <a:off x="6494468" y="3406184"/>
            <a:ext cx="313705" cy="235279"/>
          </a:xfrm>
          <a:prstGeom prst="rightArrow">
            <a:avLst/>
          </a:prstGeom>
          <a:solidFill>
            <a:schemeClr val="accent2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AU" sz="1600" b="1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4B17C9E3-058D-4EAD-A4E6-1C181F326C04}"/>
              </a:ext>
            </a:extLst>
          </p:cNvPr>
          <p:cNvSpPr/>
          <p:nvPr/>
        </p:nvSpPr>
        <p:spPr>
          <a:xfrm rot="19284222">
            <a:off x="6572806" y="2104803"/>
            <a:ext cx="313705" cy="235279"/>
          </a:xfrm>
          <a:prstGeom prst="rightArrow">
            <a:avLst/>
          </a:prstGeom>
          <a:solidFill>
            <a:schemeClr val="accent2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AU" sz="1600" b="1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7B941984-4AAD-4335-91E1-9851C22C6CA3}"/>
              </a:ext>
            </a:extLst>
          </p:cNvPr>
          <p:cNvSpPr/>
          <p:nvPr/>
        </p:nvSpPr>
        <p:spPr>
          <a:xfrm rot="13486172">
            <a:off x="7797175" y="2100611"/>
            <a:ext cx="313705" cy="235279"/>
          </a:xfrm>
          <a:prstGeom prst="rightArrow">
            <a:avLst/>
          </a:prstGeom>
          <a:solidFill>
            <a:schemeClr val="accent2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AU" sz="1600" b="1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36333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D088159-1892-4865-B9A7-1922A0858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CONCLUSIONS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BED1D31-1577-4656-ABBD-1531EDDF9A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183232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513914B-3248-4CA9-8884-C1EA17531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/>
          <a:p>
            <a:r>
              <a:rPr lang="en-AU" dirty="0">
                <a:latin typeface="Helvetica" panose="020B0604020202020204" pitchFamily="34" charset="0"/>
                <a:cs typeface="Helvetica" panose="020B0604020202020204" pitchFamily="34" charset="0"/>
              </a:rPr>
              <a:t>Automated Build System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81E12FD-8B02-4006-A62F-23B20AAE88DB}"/>
              </a:ext>
            </a:extLst>
          </p:cNvPr>
          <p:cNvSpPr/>
          <p:nvPr/>
        </p:nvSpPr>
        <p:spPr>
          <a:xfrm>
            <a:off x="-1438939" y="-3014394"/>
            <a:ext cx="871161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dirty="0">
                <a:solidFill>
                  <a:srgbClr val="D4D4D4"/>
                </a:solidFill>
                <a:latin typeface="Consolas" panose="020B0609020204030204" pitchFamily="49" charset="0"/>
              </a:rPr>
              <a:t>Docker-Compose contains:</a:t>
            </a:r>
          </a:p>
          <a:p>
            <a:br>
              <a:rPr lang="en-AU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AU" dirty="0">
                <a:solidFill>
                  <a:srgbClr val="D4D4D4"/>
                </a:solidFill>
                <a:latin typeface="Consolas" panose="020B0609020204030204" pitchFamily="49" charset="0"/>
              </a:rPr>
              <a:t>App Container</a:t>
            </a:r>
            <a:br>
              <a:rPr lang="en-AU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AU" dirty="0">
                <a:solidFill>
                  <a:srgbClr val="6796E6"/>
                </a:solidFill>
                <a:latin typeface="Consolas" panose="020B0609020204030204" pitchFamily="49" charset="0"/>
              </a:rPr>
              <a:t>*</a:t>
            </a:r>
            <a:r>
              <a:rPr lang="en-AU" dirty="0">
                <a:solidFill>
                  <a:srgbClr val="D4D4D4"/>
                </a:solidFill>
                <a:latin typeface="Consolas" panose="020B0609020204030204" pitchFamily="49" charset="0"/>
              </a:rPr>
              <a:t> Python 3.5</a:t>
            </a:r>
          </a:p>
          <a:p>
            <a:r>
              <a:rPr lang="en-AU" dirty="0">
                <a:solidFill>
                  <a:srgbClr val="6796E6"/>
                </a:solidFill>
                <a:latin typeface="Consolas" panose="020B0609020204030204" pitchFamily="49" charset="0"/>
              </a:rPr>
              <a:t>*</a:t>
            </a:r>
            <a:r>
              <a:rPr lang="en-AU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AU" dirty="0" err="1">
                <a:solidFill>
                  <a:srgbClr val="D4D4D4"/>
                </a:solidFill>
                <a:latin typeface="Consolas" panose="020B0609020204030204" pitchFamily="49" charset="0"/>
              </a:rPr>
              <a:t>Tensorflow</a:t>
            </a:r>
            <a:r>
              <a:rPr lang="en-AU" dirty="0">
                <a:solidFill>
                  <a:srgbClr val="D4D4D4"/>
                </a:solidFill>
                <a:latin typeface="Consolas" panose="020B0609020204030204" pitchFamily="49" charset="0"/>
              </a:rPr>
              <a:t> 1.4.0</a:t>
            </a:r>
          </a:p>
          <a:p>
            <a:r>
              <a:rPr lang="en-AU" dirty="0">
                <a:solidFill>
                  <a:srgbClr val="6796E6"/>
                </a:solidFill>
                <a:latin typeface="Consolas" panose="020B0609020204030204" pitchFamily="49" charset="0"/>
              </a:rPr>
              <a:t>*</a:t>
            </a:r>
            <a:r>
              <a:rPr lang="en-AU" dirty="0">
                <a:solidFill>
                  <a:srgbClr val="D4D4D4"/>
                </a:solidFill>
                <a:latin typeface="Consolas" panose="020B0609020204030204" pitchFamily="49" charset="0"/>
              </a:rPr>
              <a:t> OpenCV 3.3.1</a:t>
            </a:r>
          </a:p>
          <a:p>
            <a:r>
              <a:rPr lang="en-AU" dirty="0">
                <a:solidFill>
                  <a:srgbClr val="6796E6"/>
                </a:solidFill>
                <a:latin typeface="Consolas" panose="020B0609020204030204" pitchFamily="49" charset="0"/>
              </a:rPr>
              <a:t>*</a:t>
            </a:r>
            <a:r>
              <a:rPr lang="en-AU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AU" dirty="0" err="1">
                <a:solidFill>
                  <a:srgbClr val="D4D4D4"/>
                </a:solidFill>
                <a:latin typeface="Consolas" panose="020B0609020204030204" pitchFamily="49" charset="0"/>
              </a:rPr>
              <a:t>dlib</a:t>
            </a:r>
            <a:r>
              <a:rPr lang="en-AU" dirty="0">
                <a:solidFill>
                  <a:srgbClr val="D4D4D4"/>
                </a:solidFill>
                <a:latin typeface="Consolas" panose="020B0609020204030204" pitchFamily="49" charset="0"/>
              </a:rPr>
              <a:t> 19.7</a:t>
            </a:r>
          </a:p>
          <a:p>
            <a:br>
              <a:rPr lang="en-AU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AU" dirty="0">
                <a:solidFill>
                  <a:srgbClr val="D4D4D4"/>
                </a:solidFill>
                <a:latin typeface="Consolas" panose="020B0609020204030204" pitchFamily="49" charset="0"/>
              </a:rPr>
              <a:t>Database Container</a:t>
            </a:r>
          </a:p>
          <a:p>
            <a:r>
              <a:rPr lang="en-AU" dirty="0">
                <a:solidFill>
                  <a:srgbClr val="6796E6"/>
                </a:solidFill>
                <a:latin typeface="Consolas" panose="020B0609020204030204" pitchFamily="49" charset="0"/>
              </a:rPr>
              <a:t>*</a:t>
            </a:r>
            <a:r>
              <a:rPr lang="en-AU" dirty="0">
                <a:solidFill>
                  <a:srgbClr val="D4D4D4"/>
                </a:solidFill>
                <a:latin typeface="Consolas" panose="020B0609020204030204" pitchFamily="49" charset="0"/>
              </a:rPr>
              <a:t> PostgreSQL 10.1</a:t>
            </a:r>
          </a:p>
          <a:p>
            <a:br>
              <a:rPr lang="en-AU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endParaRPr lang="en-AU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7E989CE-745C-4BF6-8393-535832D3D1B6}"/>
              </a:ext>
            </a:extLst>
          </p:cNvPr>
          <p:cNvSpPr/>
          <p:nvPr/>
        </p:nvSpPr>
        <p:spPr>
          <a:xfrm>
            <a:off x="985284" y="1038641"/>
            <a:ext cx="8158716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b="1" dirty="0">
                <a:solidFill>
                  <a:srgbClr val="D4D4D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App Container</a:t>
            </a:r>
            <a:br>
              <a:rPr lang="en-AU" dirty="0">
                <a:solidFill>
                  <a:srgbClr val="D4D4D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en-AU" dirty="0">
                <a:solidFill>
                  <a:srgbClr val="6796E6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*</a:t>
            </a:r>
            <a:r>
              <a:rPr lang="en-AU" dirty="0">
                <a:solidFill>
                  <a:srgbClr val="D4D4D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Python 3.5</a:t>
            </a:r>
          </a:p>
          <a:p>
            <a:r>
              <a:rPr lang="en-AU" dirty="0">
                <a:solidFill>
                  <a:srgbClr val="6796E6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*</a:t>
            </a:r>
            <a:r>
              <a:rPr lang="en-AU" dirty="0">
                <a:solidFill>
                  <a:srgbClr val="D4D4D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AU" dirty="0" err="1">
                <a:solidFill>
                  <a:srgbClr val="D4D4D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Tensorflow</a:t>
            </a:r>
            <a:r>
              <a:rPr lang="en-AU" dirty="0">
                <a:solidFill>
                  <a:srgbClr val="D4D4D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1.4.0</a:t>
            </a:r>
          </a:p>
          <a:p>
            <a:r>
              <a:rPr lang="en-AU" dirty="0">
                <a:solidFill>
                  <a:srgbClr val="6796E6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*</a:t>
            </a:r>
            <a:r>
              <a:rPr lang="en-AU" dirty="0">
                <a:solidFill>
                  <a:srgbClr val="D4D4D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OpenCV 3.3.1</a:t>
            </a:r>
          </a:p>
          <a:p>
            <a:r>
              <a:rPr lang="en-AU" dirty="0">
                <a:solidFill>
                  <a:srgbClr val="6796E6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*</a:t>
            </a:r>
            <a:r>
              <a:rPr lang="en-AU" dirty="0">
                <a:solidFill>
                  <a:srgbClr val="D4D4D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AU" dirty="0" err="1">
                <a:solidFill>
                  <a:srgbClr val="D4D4D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dlib</a:t>
            </a:r>
            <a:r>
              <a:rPr lang="en-AU" dirty="0">
                <a:solidFill>
                  <a:srgbClr val="D4D4D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19.7</a:t>
            </a:r>
            <a:br>
              <a:rPr lang="en-AU" dirty="0">
                <a:solidFill>
                  <a:srgbClr val="D4D4D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</a:br>
            <a:endParaRPr lang="en-AU" dirty="0">
              <a:solidFill>
                <a:srgbClr val="D4D4D4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r>
              <a:rPr lang="en-AU" b="1" dirty="0">
                <a:solidFill>
                  <a:srgbClr val="D4D4D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Make commands:</a:t>
            </a:r>
          </a:p>
          <a:p>
            <a:r>
              <a:rPr lang="en-AU" dirty="0">
                <a:solidFill>
                  <a:srgbClr val="D4D4D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make start </a:t>
            </a:r>
            <a:r>
              <a:rPr lang="en-AU" dirty="0">
                <a:solidFill>
                  <a:srgbClr val="608B4E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# loads and builds images, creates volume, creates virtual network</a:t>
            </a:r>
            <a:endParaRPr lang="en-AU" dirty="0">
              <a:solidFill>
                <a:srgbClr val="D4D4D4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r>
              <a:rPr lang="en-AU" dirty="0">
                <a:solidFill>
                  <a:srgbClr val="D4D4D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make stop </a:t>
            </a:r>
            <a:r>
              <a:rPr lang="en-AU" dirty="0">
                <a:solidFill>
                  <a:srgbClr val="608B4E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# saves environment, stops containers, removes virtual network</a:t>
            </a:r>
            <a:endParaRPr lang="en-AU" dirty="0">
              <a:solidFill>
                <a:srgbClr val="D4D4D4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r>
              <a:rPr lang="en-AU" dirty="0">
                <a:solidFill>
                  <a:srgbClr val="D4D4D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make restart </a:t>
            </a:r>
            <a:r>
              <a:rPr lang="en-AU" dirty="0">
                <a:solidFill>
                  <a:srgbClr val="608B4E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# stops and restarts containers and virtual network</a:t>
            </a:r>
            <a:endParaRPr lang="en-AU" dirty="0">
              <a:solidFill>
                <a:srgbClr val="D4D4D4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r>
              <a:rPr lang="en-AU" dirty="0">
                <a:solidFill>
                  <a:srgbClr val="D4D4D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make </a:t>
            </a:r>
            <a:r>
              <a:rPr lang="en-AU" dirty="0" err="1">
                <a:solidFill>
                  <a:srgbClr val="D4D4D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jupyter</a:t>
            </a:r>
            <a:r>
              <a:rPr lang="en-AU" dirty="0">
                <a:solidFill>
                  <a:srgbClr val="D4D4D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AU" dirty="0">
                <a:solidFill>
                  <a:srgbClr val="608B4E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# opens </a:t>
            </a:r>
            <a:r>
              <a:rPr lang="en-AU" dirty="0" err="1">
                <a:solidFill>
                  <a:srgbClr val="608B4E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jupyter</a:t>
            </a:r>
            <a:r>
              <a:rPr lang="en-AU" dirty="0">
                <a:solidFill>
                  <a:srgbClr val="608B4E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service in default internet browser</a:t>
            </a:r>
            <a:endParaRPr lang="en-AU" dirty="0">
              <a:solidFill>
                <a:srgbClr val="D4D4D4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r>
              <a:rPr lang="en-AU" dirty="0">
                <a:solidFill>
                  <a:srgbClr val="D4D4D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make shell </a:t>
            </a:r>
            <a:r>
              <a:rPr lang="en-AU" dirty="0">
                <a:solidFill>
                  <a:srgbClr val="608B4E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# opens interactive session with app container</a:t>
            </a:r>
            <a:endParaRPr lang="en-AU" dirty="0">
              <a:solidFill>
                <a:srgbClr val="D4D4D4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r>
              <a:rPr lang="en-AU" dirty="0">
                <a:solidFill>
                  <a:srgbClr val="D4D4D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make push </a:t>
            </a:r>
            <a:r>
              <a:rPr lang="en-AU" dirty="0">
                <a:solidFill>
                  <a:srgbClr val="608B4E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# tags app image and pushes image to </a:t>
            </a:r>
            <a:r>
              <a:rPr lang="en-AU" dirty="0" err="1">
                <a:solidFill>
                  <a:srgbClr val="608B4E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DockerHub</a:t>
            </a:r>
            <a:endParaRPr lang="en-AU" dirty="0">
              <a:solidFill>
                <a:srgbClr val="D4D4D4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5E505FD-829E-4917-A0C0-2E435D267089}"/>
              </a:ext>
            </a:extLst>
          </p:cNvPr>
          <p:cNvSpPr/>
          <p:nvPr/>
        </p:nvSpPr>
        <p:spPr>
          <a:xfrm>
            <a:off x="4114800" y="1054389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AU" b="1" dirty="0">
                <a:solidFill>
                  <a:srgbClr val="D4D4D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Database Container</a:t>
            </a:r>
          </a:p>
          <a:p>
            <a:r>
              <a:rPr lang="en-AU" dirty="0">
                <a:solidFill>
                  <a:srgbClr val="6796E6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*</a:t>
            </a:r>
            <a:r>
              <a:rPr lang="en-AU" dirty="0">
                <a:solidFill>
                  <a:srgbClr val="D4D4D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PostgreSQL 10.1</a:t>
            </a:r>
          </a:p>
        </p:txBody>
      </p:sp>
    </p:spTree>
    <p:extLst>
      <p:ext uri="{BB962C8B-B14F-4D97-AF65-F5344CB8AC3E}">
        <p14:creationId xmlns:p14="http://schemas.microsoft.com/office/powerpoint/2010/main" val="29411491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513914B-3248-4CA9-8884-C1EA17531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/>
          <a:p>
            <a:r>
              <a:rPr lang="en-AU" dirty="0">
                <a:latin typeface="Helvetica" panose="020B0604020202020204" pitchFamily="34" charset="0"/>
                <a:cs typeface="Helvetica" panose="020B0604020202020204" pitchFamily="34" charset="0"/>
              </a:rPr>
              <a:t>Command Line Interface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32DBC49-B9F4-4AE6-83EA-C743904AE8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673"/>
          <a:stretch/>
        </p:blipFill>
        <p:spPr>
          <a:xfrm>
            <a:off x="457200" y="1184532"/>
            <a:ext cx="3876675" cy="24707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FE86C96-B9F0-4920-962D-A7C07C7798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184532"/>
            <a:ext cx="3876675" cy="3114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9071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0BA366-294F-4A84-BED4-F0E78A00E7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5642" y="979357"/>
            <a:ext cx="7292715" cy="3380628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Helvetica" panose="020B0604020202020204" pitchFamily="34" charset="0"/>
                <a:cs typeface="Helvetica" panose="020B0604020202020204" pitchFamily="34" charset="0"/>
              </a:rPr>
              <a:t>A flexible interface for manipulating library catalogue metadata</a:t>
            </a:r>
          </a:p>
          <a:p>
            <a:r>
              <a:rPr lang="en-US" sz="2800" dirty="0">
                <a:latin typeface="Helvetica" panose="020B0604020202020204" pitchFamily="34" charset="0"/>
                <a:cs typeface="Helvetica" panose="020B0604020202020204" pitchFamily="34" charset="0"/>
              </a:rPr>
              <a:t>A suite of functions that augment library catalogue metadata</a:t>
            </a:r>
          </a:p>
          <a:p>
            <a:r>
              <a:rPr lang="en-US" sz="2800" dirty="0">
                <a:latin typeface="Helvetica" panose="020B0604020202020204" pitchFamily="34" charset="0"/>
                <a:cs typeface="Helvetica" panose="020B0604020202020204" pitchFamily="34" charset="0"/>
              </a:rPr>
              <a:t>A back-end system that leverages </a:t>
            </a:r>
            <a:br>
              <a:rPr lang="en-US" sz="2800" dirty="0"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en-US" sz="2800" dirty="0">
                <a:latin typeface="Helvetica" panose="020B0604020202020204" pitchFamily="34" charset="0"/>
                <a:cs typeface="Helvetica" panose="020B0604020202020204" pitchFamily="34" charset="0"/>
              </a:rPr>
              <a:t>high performance computing</a:t>
            </a:r>
            <a:endParaRPr lang="en-AU" sz="28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513914B-3248-4CA9-8884-C1EA17531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/>
          <a:p>
            <a:r>
              <a:rPr lang="en-AU" dirty="0">
                <a:latin typeface="Helvetica" panose="020B0604020202020204" pitchFamily="34" charset="0"/>
                <a:cs typeface="Helvetica" panose="020B0604020202020204" pitchFamily="34" charset="0"/>
              </a:rPr>
              <a:t>Contributions</a:t>
            </a:r>
          </a:p>
        </p:txBody>
      </p:sp>
    </p:spTree>
    <p:extLst>
      <p:ext uri="{BB962C8B-B14F-4D97-AF65-F5344CB8AC3E}">
        <p14:creationId xmlns:p14="http://schemas.microsoft.com/office/powerpoint/2010/main" val="28551515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0BA366-294F-4A84-BED4-F0E78A00E7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5642" y="979357"/>
            <a:ext cx="7292715" cy="3380628"/>
          </a:xfrm>
        </p:spPr>
        <p:txBody>
          <a:bodyPr>
            <a:normAutofit/>
          </a:bodyPr>
          <a:lstStyle/>
          <a:p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Continue to build machine learning functions (e.g. landmark recognition, image captioning)</a:t>
            </a:r>
          </a:p>
          <a:p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Integrate </a:t>
            </a:r>
            <a:r>
              <a:rPr lang="en-US" dirty="0" err="1">
                <a:latin typeface="Helvetica" panose="020B0604020202020204" pitchFamily="34" charset="0"/>
                <a:cs typeface="Helvetica" panose="020B0604020202020204" pitchFamily="34" charset="0"/>
              </a:rPr>
              <a:t>Thickshake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 with </a:t>
            </a:r>
            <a:r>
              <a:rPr lang="en-US" dirty="0" err="1">
                <a:latin typeface="Helvetica" panose="020B0604020202020204" pitchFamily="34" charset="0"/>
                <a:cs typeface="Helvetica" panose="020B0604020202020204" pitchFamily="34" charset="0"/>
              </a:rPr>
              <a:t>OldPerth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 to get as much of the catalogue on the map as possible</a:t>
            </a:r>
            <a:endParaRPr lang="en-AU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513914B-3248-4CA9-8884-C1EA17531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/>
          <a:p>
            <a:r>
              <a:rPr lang="en-AU" dirty="0">
                <a:latin typeface="Helvetica" panose="020B0604020202020204" pitchFamily="34" charset="0"/>
                <a:cs typeface="Helvetica" panose="020B0604020202020204" pitchFamily="34" charset="0"/>
              </a:rPr>
              <a:t>Next Steps</a:t>
            </a:r>
          </a:p>
        </p:txBody>
      </p:sp>
    </p:spTree>
    <p:extLst>
      <p:ext uri="{BB962C8B-B14F-4D97-AF65-F5344CB8AC3E}">
        <p14:creationId xmlns:p14="http://schemas.microsoft.com/office/powerpoint/2010/main" val="265719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latin typeface="Helvetica" panose="020B0604020202020204" pitchFamily="34" charset="0"/>
                <a:cs typeface="Helvetica" panose="020B0604020202020204" pitchFamily="34" charset="0"/>
              </a:rPr>
              <a:t>Thank you 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7817224" cy="3656663"/>
          </a:xfrm>
        </p:spPr>
        <p:txBody>
          <a:bodyPr>
            <a:normAutofit fontScale="92500" lnSpcReduction="20000"/>
          </a:bodyPr>
          <a:lstStyle/>
          <a:p>
            <a:r>
              <a:rPr lang="en-AU" sz="2400" dirty="0">
                <a:latin typeface="Helvetica" panose="020B0604020202020204" pitchFamily="34" charset="0"/>
                <a:cs typeface="Helvetica" panose="020B0604020202020204" pitchFamily="34" charset="0"/>
              </a:rPr>
              <a:t>Joshua </a:t>
            </a:r>
            <a:r>
              <a:rPr lang="en-AU" sz="2400" dirty="0" err="1">
                <a:latin typeface="Helvetica" panose="020B0604020202020204" pitchFamily="34" charset="0"/>
                <a:cs typeface="Helvetica" panose="020B0604020202020204" pitchFamily="34" charset="0"/>
              </a:rPr>
              <a:t>Hollick</a:t>
            </a:r>
            <a:r>
              <a:rPr lang="en-AU" sz="2400" dirty="0">
                <a:latin typeface="Helvetica" panose="020B0604020202020204" pitchFamily="34" charset="0"/>
                <a:cs typeface="Helvetica" panose="020B0604020202020204" pitchFamily="34" charset="0"/>
              </a:rPr>
              <a:t> (HIVE, Lead Supervisor)</a:t>
            </a:r>
          </a:p>
          <a:p>
            <a:r>
              <a:rPr lang="en-AU" sz="2400" dirty="0">
                <a:latin typeface="Helvetica" panose="020B0604020202020204" pitchFamily="34" charset="0"/>
                <a:cs typeface="Helvetica" panose="020B0604020202020204" pitchFamily="34" charset="0"/>
              </a:rPr>
              <a:t>Andrew Woods (HIVE, Supervisor)</a:t>
            </a:r>
          </a:p>
          <a:p>
            <a:r>
              <a:rPr lang="en-AU" sz="2400" dirty="0">
                <a:latin typeface="Helvetica" panose="020B0604020202020204" pitchFamily="34" charset="0"/>
                <a:cs typeface="Helvetica" panose="020B0604020202020204" pitchFamily="34" charset="0"/>
              </a:rPr>
              <a:t>Debra Jones (SLWA, Supervisor)</a:t>
            </a:r>
          </a:p>
          <a:p>
            <a:r>
              <a:rPr lang="en-AU" sz="2400" dirty="0" err="1">
                <a:latin typeface="Helvetica" panose="020B0604020202020204" pitchFamily="34" charset="0"/>
                <a:cs typeface="Helvetica" panose="020B0604020202020204" pitchFamily="34" charset="0"/>
              </a:rPr>
              <a:t>Sussanah</a:t>
            </a:r>
            <a:r>
              <a:rPr lang="en-AU" sz="2400" dirty="0">
                <a:latin typeface="Helvetica" panose="020B0604020202020204" pitchFamily="34" charset="0"/>
                <a:cs typeface="Helvetica" panose="020B0604020202020204" pitchFamily="34" charset="0"/>
              </a:rPr>
              <a:t> Soon (HIVE, Collaborator)</a:t>
            </a:r>
          </a:p>
          <a:p>
            <a:r>
              <a:rPr lang="en-AU" sz="2400" dirty="0">
                <a:latin typeface="Helvetica" panose="020B0604020202020204" pitchFamily="34" charset="0"/>
                <a:cs typeface="Helvetica" panose="020B0604020202020204" pitchFamily="34" charset="0"/>
              </a:rPr>
              <a:t>William </a:t>
            </a:r>
            <a:r>
              <a:rPr lang="en-AU" sz="2400" dirty="0" err="1">
                <a:latin typeface="Helvetica" panose="020B0604020202020204" pitchFamily="34" charset="0"/>
                <a:cs typeface="Helvetica" panose="020B0604020202020204" pitchFamily="34" charset="0"/>
              </a:rPr>
              <a:t>Olman</a:t>
            </a:r>
            <a:r>
              <a:rPr lang="en-AU" sz="2400" dirty="0">
                <a:latin typeface="Helvetica" panose="020B0604020202020204" pitchFamily="34" charset="0"/>
                <a:cs typeface="Helvetica" panose="020B0604020202020204" pitchFamily="34" charset="0"/>
              </a:rPr>
              <a:t> (HIVE, Collaborator)</a:t>
            </a:r>
          </a:p>
          <a:p>
            <a:r>
              <a:rPr lang="en-AU" sz="2400" dirty="0">
                <a:latin typeface="Helvetica" panose="020B0604020202020204" pitchFamily="34" charset="0"/>
                <a:cs typeface="Helvetica" panose="020B0604020202020204" pitchFamily="34" charset="0"/>
              </a:rPr>
              <a:t>Barbara </a:t>
            </a:r>
            <a:r>
              <a:rPr lang="en-AU" sz="2400" dirty="0" err="1">
                <a:latin typeface="Helvetica" panose="020B0604020202020204" pitchFamily="34" charset="0"/>
                <a:cs typeface="Helvetica" panose="020B0604020202020204" pitchFamily="34" charset="0"/>
              </a:rPr>
              <a:t>Patison</a:t>
            </a:r>
            <a:r>
              <a:rPr lang="en-AU" sz="2400" dirty="0">
                <a:latin typeface="Helvetica" panose="020B0604020202020204" pitchFamily="34" charset="0"/>
                <a:cs typeface="Helvetica" panose="020B0604020202020204" pitchFamily="34" charset="0"/>
              </a:rPr>
              <a:t> (SLWA, Advisor)</a:t>
            </a:r>
          </a:p>
          <a:p>
            <a:r>
              <a:rPr lang="en-AU" sz="2400" dirty="0">
                <a:latin typeface="Helvetica" panose="020B0604020202020204" pitchFamily="34" charset="0"/>
                <a:cs typeface="Helvetica" panose="020B0604020202020204" pitchFamily="34" charset="0"/>
              </a:rPr>
              <a:t>Adrian Bowen (SLWA, Advisor)</a:t>
            </a:r>
          </a:p>
          <a:p>
            <a:r>
              <a:rPr lang="en-AU" sz="2400" dirty="0">
                <a:latin typeface="Helvetica" panose="020B0604020202020204" pitchFamily="34" charset="0"/>
                <a:cs typeface="Helvetica" panose="020B0604020202020204" pitchFamily="34" charset="0"/>
              </a:rPr>
              <a:t>Catherine Kelso (SLWA, Advisor)</a:t>
            </a:r>
          </a:p>
          <a:p>
            <a:r>
              <a:rPr lang="en-AU" sz="2400" dirty="0">
                <a:latin typeface="Helvetica" panose="020B0604020202020204" pitchFamily="34" charset="0"/>
                <a:cs typeface="Helvetica" panose="020B0604020202020204" pitchFamily="34" charset="0"/>
              </a:rPr>
              <a:t>David Ong (SLWA, Advisor)</a:t>
            </a:r>
          </a:p>
          <a:p>
            <a:r>
              <a:rPr lang="en-AU" sz="2400" dirty="0" err="1">
                <a:latin typeface="Helvetica" panose="020B0604020202020204" pitchFamily="34" charset="0"/>
                <a:cs typeface="Helvetica" panose="020B0604020202020204" pitchFamily="34" charset="0"/>
              </a:rPr>
              <a:t>Maciej</a:t>
            </a:r>
            <a:r>
              <a:rPr lang="en-AU" sz="24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AU" sz="2400" dirty="0" err="1">
                <a:latin typeface="Helvetica" panose="020B0604020202020204" pitchFamily="34" charset="0"/>
                <a:cs typeface="Helvetica" panose="020B0604020202020204" pitchFamily="34" charset="0"/>
              </a:rPr>
              <a:t>Cytowski</a:t>
            </a:r>
            <a:r>
              <a:rPr lang="en-AU" sz="2400" dirty="0">
                <a:latin typeface="Helvetica" panose="020B0604020202020204" pitchFamily="34" charset="0"/>
                <a:cs typeface="Helvetica" panose="020B0604020202020204" pitchFamily="34" charset="0"/>
              </a:rPr>
              <a:t> (</a:t>
            </a:r>
            <a:r>
              <a:rPr lang="en-AU" sz="2400" dirty="0" err="1">
                <a:latin typeface="Helvetica" panose="020B0604020202020204" pitchFamily="34" charset="0"/>
                <a:cs typeface="Helvetica" panose="020B0604020202020204" pitchFamily="34" charset="0"/>
              </a:rPr>
              <a:t>Pawsey</a:t>
            </a:r>
            <a:r>
              <a:rPr lang="en-AU" sz="2400" dirty="0">
                <a:latin typeface="Helvetica" panose="020B0604020202020204" pitchFamily="34" charset="0"/>
                <a:cs typeface="Helvetica" panose="020B0604020202020204" pitchFamily="34" charset="0"/>
              </a:rPr>
              <a:t>, Advisor)</a:t>
            </a:r>
          </a:p>
        </p:txBody>
      </p:sp>
    </p:spTree>
    <p:extLst>
      <p:ext uri="{BB962C8B-B14F-4D97-AF65-F5344CB8AC3E}">
        <p14:creationId xmlns:p14="http://schemas.microsoft.com/office/powerpoint/2010/main" val="23600808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013335"/>
            <a:ext cx="6148232" cy="919089"/>
          </a:xfrm>
        </p:spPr>
        <p:txBody>
          <a:bodyPr/>
          <a:lstStyle/>
          <a:p>
            <a:r>
              <a:rPr lang="en-US" dirty="0" err="1">
                <a:latin typeface="Helvetica" panose="020B0604020202020204" pitchFamily="34" charset="0"/>
                <a:cs typeface="Helvetica" panose="020B0604020202020204" pitchFamily="34" charset="0"/>
              </a:rPr>
              <a:t>Thickshake</a:t>
            </a:r>
            <a:b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en-US" sz="2000" dirty="0">
                <a:latin typeface="Helvetica" panose="020B0604020202020204" pitchFamily="34" charset="0"/>
                <a:cs typeface="Helvetica" panose="020B0604020202020204" pitchFamily="34" charset="0"/>
              </a:rPr>
              <a:t>Historical Image Classification System</a:t>
            </a:r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2932424"/>
            <a:ext cx="3497580" cy="323165"/>
          </a:xfrm>
          <a:solidFill>
            <a:schemeClr val="tx2">
              <a:lumMod val="50000"/>
            </a:schemeClr>
          </a:solidFill>
        </p:spPr>
        <p:txBody>
          <a:bodyPr/>
          <a:lstStyle/>
          <a:p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Mark Shelton | 16 February 2018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F119686-8F00-4667-B918-493F5EBA1D9D}"/>
              </a:ext>
            </a:extLst>
          </p:cNvPr>
          <p:cNvSpPr/>
          <p:nvPr/>
        </p:nvSpPr>
        <p:spPr>
          <a:xfrm>
            <a:off x="135069" y="4726251"/>
            <a:ext cx="591855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14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Project sponsored by the </a:t>
            </a:r>
            <a:r>
              <a:rPr lang="en-AU" sz="140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Pawsey</a:t>
            </a:r>
            <a:r>
              <a:rPr lang="en-AU" sz="14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Supercomputing Centre.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01928E6-7EAF-487E-9990-2AE6CB85871A}"/>
              </a:ext>
            </a:extLst>
          </p:cNvPr>
          <p:cNvSpPr/>
          <p:nvPr/>
        </p:nvSpPr>
        <p:spPr>
          <a:xfrm>
            <a:off x="135069" y="4386572"/>
            <a:ext cx="41216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github.com/markshelton/thickshake</a:t>
            </a:r>
          </a:p>
        </p:txBody>
      </p:sp>
    </p:spTree>
    <p:extLst>
      <p:ext uri="{BB962C8B-B14F-4D97-AF65-F5344CB8AC3E}">
        <p14:creationId xmlns:p14="http://schemas.microsoft.com/office/powerpoint/2010/main" val="24541249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0BA366-294F-4A84-BED4-F0E78A00E7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5642" y="979357"/>
            <a:ext cx="7292715" cy="3380628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Helvetica" panose="020B0604020202020204" pitchFamily="34" charset="0"/>
                <a:cs typeface="Helvetica" panose="020B0604020202020204" pitchFamily="34" charset="0"/>
              </a:rPr>
              <a:t>A flexible interface for manipulating library catalogue metadata</a:t>
            </a:r>
          </a:p>
          <a:p>
            <a:r>
              <a:rPr lang="en-US" sz="2800" dirty="0">
                <a:latin typeface="Helvetica" panose="020B0604020202020204" pitchFamily="34" charset="0"/>
                <a:cs typeface="Helvetica" panose="020B0604020202020204" pitchFamily="34" charset="0"/>
              </a:rPr>
              <a:t>A suite of functions that augment library catalogue metadata</a:t>
            </a:r>
          </a:p>
          <a:p>
            <a:r>
              <a:rPr lang="en-US" sz="2800" dirty="0">
                <a:latin typeface="Helvetica" panose="020B0604020202020204" pitchFamily="34" charset="0"/>
                <a:cs typeface="Helvetica" panose="020B0604020202020204" pitchFamily="34" charset="0"/>
              </a:rPr>
              <a:t>A back-end system that leverages </a:t>
            </a:r>
            <a:br>
              <a:rPr lang="en-US" sz="2800" dirty="0"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en-US" sz="2800" dirty="0">
                <a:latin typeface="Helvetica" panose="020B0604020202020204" pitchFamily="34" charset="0"/>
                <a:cs typeface="Helvetica" panose="020B0604020202020204" pitchFamily="34" charset="0"/>
              </a:rPr>
              <a:t>high performance computing</a:t>
            </a:r>
            <a:endParaRPr lang="en-AU" sz="28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406F033-D066-4A70-B6E6-26DAEE0B40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/>
          <a:p>
            <a:r>
              <a:rPr lang="en-AU" dirty="0">
                <a:latin typeface="Helvetica" panose="020B0604020202020204" pitchFamily="34" charset="0"/>
                <a:cs typeface="Helvetica" panose="020B0604020202020204" pitchFamily="34" charset="0"/>
              </a:rPr>
              <a:t>Contributions</a:t>
            </a:r>
          </a:p>
        </p:txBody>
      </p:sp>
    </p:spTree>
    <p:extLst>
      <p:ext uri="{BB962C8B-B14F-4D97-AF65-F5344CB8AC3E}">
        <p14:creationId xmlns:p14="http://schemas.microsoft.com/office/powerpoint/2010/main" val="25518614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C411DA3-5EAE-49F7-932B-70C3750F3594}"/>
              </a:ext>
            </a:extLst>
          </p:cNvPr>
          <p:cNvSpPr/>
          <p:nvPr/>
        </p:nvSpPr>
        <p:spPr>
          <a:xfrm>
            <a:off x="6794870" y="3780116"/>
            <a:ext cx="810000" cy="675000"/>
          </a:xfrm>
          <a:prstGeom prst="rect">
            <a:avLst/>
          </a:prstGeom>
          <a:solidFill>
            <a:schemeClr val="tx2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AU" sz="1200" b="1" dirty="0">
                <a:latin typeface="Helvetica" panose="020B0604020202020204" pitchFamily="34" charset="0"/>
                <a:cs typeface="Helvetica" panose="020B0604020202020204" pitchFamily="34" charset="0"/>
              </a:rPr>
              <a:t>Partial MARC</a:t>
            </a:r>
            <a:br>
              <a:rPr lang="en-AU" sz="1200" b="1" dirty="0"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en-AU" sz="1200" b="1" dirty="0">
                <a:latin typeface="Helvetica" panose="020B0604020202020204" pitchFamily="34" charset="0"/>
                <a:cs typeface="Helvetica" panose="020B0604020202020204" pitchFamily="34" charset="0"/>
              </a:rPr>
              <a:t>Record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893656A-AC83-4EDA-AAA8-60A7810411AC}"/>
              </a:ext>
            </a:extLst>
          </p:cNvPr>
          <p:cNvSpPr/>
          <p:nvPr/>
        </p:nvSpPr>
        <p:spPr>
          <a:xfrm>
            <a:off x="1478406" y="3137679"/>
            <a:ext cx="810000" cy="675000"/>
          </a:xfrm>
          <a:prstGeom prst="rect">
            <a:avLst/>
          </a:prstGeom>
          <a:solidFill>
            <a:schemeClr val="tx2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AU" sz="1200" b="1" dirty="0">
                <a:latin typeface="Helvetica" panose="020B0604020202020204" pitchFamily="34" charset="0"/>
                <a:cs typeface="Helvetica" panose="020B0604020202020204" pitchFamily="34" charset="0"/>
              </a:rPr>
              <a:t>MARC</a:t>
            </a:r>
            <a:br>
              <a:rPr lang="en-AU" sz="1200" b="1" dirty="0"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en-AU" sz="1200" b="1" dirty="0">
                <a:latin typeface="Helvetica" panose="020B0604020202020204" pitchFamily="34" charset="0"/>
                <a:cs typeface="Helvetica" panose="020B0604020202020204" pitchFamily="34" charset="0"/>
              </a:rPr>
              <a:t>Record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A5C2939-790D-4027-979F-6FA740AEBF16}"/>
              </a:ext>
            </a:extLst>
          </p:cNvPr>
          <p:cNvSpPr/>
          <p:nvPr/>
        </p:nvSpPr>
        <p:spPr>
          <a:xfrm>
            <a:off x="2811903" y="3137679"/>
            <a:ext cx="810000" cy="675000"/>
          </a:xfrm>
          <a:prstGeom prst="roundRect">
            <a:avLst/>
          </a:prstGeom>
          <a:solidFill>
            <a:srgbClr val="DAA60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AU" sz="1200" b="1" dirty="0">
                <a:latin typeface="Helvetica" panose="020B0604020202020204" pitchFamily="34" charset="0"/>
                <a:cs typeface="Helvetica" panose="020B0604020202020204" pitchFamily="34" charset="0"/>
              </a:rPr>
              <a:t>MARC</a:t>
            </a:r>
            <a:br>
              <a:rPr lang="en-AU" sz="1200" b="1" dirty="0"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en-AU" sz="1200" b="1" dirty="0">
                <a:latin typeface="Helvetica" panose="020B0604020202020204" pitchFamily="34" charset="0"/>
                <a:cs typeface="Helvetica" panose="020B0604020202020204" pitchFamily="34" charset="0"/>
              </a:rPr>
              <a:t>Reader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2941C49-E846-4F28-B17C-A345F018C903}"/>
              </a:ext>
            </a:extLst>
          </p:cNvPr>
          <p:cNvSpPr/>
          <p:nvPr/>
        </p:nvSpPr>
        <p:spPr>
          <a:xfrm>
            <a:off x="5436185" y="3780116"/>
            <a:ext cx="810000" cy="675000"/>
          </a:xfrm>
          <a:prstGeom prst="roundRect">
            <a:avLst/>
          </a:prstGeom>
          <a:solidFill>
            <a:srgbClr val="DAA60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AU" sz="1200" b="1" dirty="0">
                <a:latin typeface="Helvetica" panose="020B0604020202020204" pitchFamily="34" charset="0"/>
                <a:cs typeface="Helvetica" panose="020B0604020202020204" pitchFamily="34" charset="0"/>
              </a:rPr>
              <a:t>MARC</a:t>
            </a:r>
            <a:br>
              <a:rPr lang="en-AU" sz="1200" b="1" dirty="0"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en-AU" sz="1200" b="1" dirty="0">
                <a:latin typeface="Helvetica" panose="020B0604020202020204" pitchFamily="34" charset="0"/>
                <a:cs typeface="Helvetica" panose="020B0604020202020204" pitchFamily="34" charset="0"/>
              </a:rPr>
              <a:t>Writer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D225C6C-B79A-4809-BF89-C26F7ED95C0B}"/>
              </a:ext>
            </a:extLst>
          </p:cNvPr>
          <p:cNvSpPr/>
          <p:nvPr/>
        </p:nvSpPr>
        <p:spPr>
          <a:xfrm>
            <a:off x="1477881" y="757190"/>
            <a:ext cx="810000" cy="675000"/>
          </a:xfrm>
          <a:prstGeom prst="rect">
            <a:avLst/>
          </a:prstGeom>
          <a:solidFill>
            <a:schemeClr val="tx2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AU" sz="1200" b="1" dirty="0">
                <a:latin typeface="Helvetica" panose="020B0604020202020204" pitchFamily="34" charset="0"/>
                <a:cs typeface="Helvetica" panose="020B0604020202020204" pitchFamily="34" charset="0"/>
              </a:rPr>
              <a:t>Image</a:t>
            </a:r>
            <a:br>
              <a:rPr lang="en-AU" sz="1200" b="1" dirty="0"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en-AU" sz="1200" b="1" dirty="0">
                <a:latin typeface="Helvetica" panose="020B0604020202020204" pitchFamily="34" charset="0"/>
                <a:cs typeface="Helvetica" panose="020B0604020202020204" pitchFamily="34" charset="0"/>
              </a:rPr>
              <a:t>File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37D33533-A4C3-470A-AF61-D3786A35EA57}"/>
              </a:ext>
            </a:extLst>
          </p:cNvPr>
          <p:cNvSpPr/>
          <p:nvPr/>
        </p:nvSpPr>
        <p:spPr>
          <a:xfrm>
            <a:off x="2811903" y="757190"/>
            <a:ext cx="810000" cy="675000"/>
          </a:xfrm>
          <a:prstGeom prst="roundRect">
            <a:avLst/>
          </a:prstGeom>
          <a:solidFill>
            <a:srgbClr val="DAA60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AU" sz="1050" b="1" dirty="0">
                <a:latin typeface="Helvetica" panose="020B0604020202020204" pitchFamily="34" charset="0"/>
                <a:cs typeface="Helvetica" panose="020B0604020202020204" pitchFamily="34" charset="0"/>
              </a:rPr>
              <a:t>Image Processors</a:t>
            </a:r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44ED5BE6-ABAE-42FD-9044-3D66A54AABF7}"/>
              </a:ext>
            </a:extLst>
          </p:cNvPr>
          <p:cNvSpPr/>
          <p:nvPr/>
        </p:nvSpPr>
        <p:spPr>
          <a:xfrm>
            <a:off x="2423358" y="3407616"/>
            <a:ext cx="270000" cy="202500"/>
          </a:xfrm>
          <a:prstGeom prst="rightArrow">
            <a:avLst/>
          </a:prstGeom>
          <a:solidFill>
            <a:schemeClr val="accent2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AU" sz="1200" b="1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81C29FD1-0E49-4FA7-B053-23FBFA076F07}"/>
              </a:ext>
            </a:extLst>
          </p:cNvPr>
          <p:cNvSpPr/>
          <p:nvPr/>
        </p:nvSpPr>
        <p:spPr>
          <a:xfrm rot="2700000">
            <a:off x="5057821" y="3683897"/>
            <a:ext cx="270000" cy="202500"/>
          </a:xfrm>
          <a:prstGeom prst="rightArrow">
            <a:avLst/>
          </a:prstGeom>
          <a:solidFill>
            <a:schemeClr val="accent2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AU" sz="1200" b="1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5BBB72B5-7BF6-43A5-A4C5-CDB6DB9F7145}"/>
              </a:ext>
            </a:extLst>
          </p:cNvPr>
          <p:cNvSpPr/>
          <p:nvPr/>
        </p:nvSpPr>
        <p:spPr>
          <a:xfrm>
            <a:off x="3740448" y="3407616"/>
            <a:ext cx="270000" cy="202500"/>
          </a:xfrm>
          <a:prstGeom prst="rightArrow">
            <a:avLst/>
          </a:prstGeom>
          <a:solidFill>
            <a:schemeClr val="accent2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AU" sz="1200" b="1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6F3E7FDF-95DC-4FC2-BF5A-DDACD6FE0DE3}"/>
              </a:ext>
            </a:extLst>
          </p:cNvPr>
          <p:cNvSpPr/>
          <p:nvPr/>
        </p:nvSpPr>
        <p:spPr>
          <a:xfrm>
            <a:off x="6376751" y="4016366"/>
            <a:ext cx="270000" cy="202500"/>
          </a:xfrm>
          <a:prstGeom prst="rightArrow">
            <a:avLst/>
          </a:prstGeom>
          <a:solidFill>
            <a:schemeClr val="accent2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AU" sz="1200" b="1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0C7AA753-EC6A-4660-BA9C-7997358BF07C}"/>
              </a:ext>
            </a:extLst>
          </p:cNvPr>
          <p:cNvSpPr/>
          <p:nvPr/>
        </p:nvSpPr>
        <p:spPr>
          <a:xfrm>
            <a:off x="2423358" y="1001277"/>
            <a:ext cx="270000" cy="202500"/>
          </a:xfrm>
          <a:prstGeom prst="rightArrow">
            <a:avLst/>
          </a:prstGeom>
          <a:solidFill>
            <a:schemeClr val="accent2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AU" sz="1200" b="1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C1C2A047-95F6-43FD-98A3-EE4B3DC76E54}"/>
              </a:ext>
            </a:extLst>
          </p:cNvPr>
          <p:cNvSpPr/>
          <p:nvPr/>
        </p:nvSpPr>
        <p:spPr>
          <a:xfrm>
            <a:off x="5448121" y="751040"/>
            <a:ext cx="784930" cy="675000"/>
          </a:xfrm>
          <a:prstGeom prst="roundRect">
            <a:avLst/>
          </a:prstGeom>
          <a:solidFill>
            <a:srgbClr val="DAA60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AU" sz="1100" b="1" dirty="0">
                <a:latin typeface="Helvetica" panose="020B0604020202020204" pitchFamily="34" charset="0"/>
                <a:cs typeface="Helvetica" panose="020B0604020202020204" pitchFamily="34" charset="0"/>
              </a:rPr>
              <a:t>Machine</a:t>
            </a:r>
            <a:br>
              <a:rPr lang="en-AU" sz="1100" b="1" dirty="0"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en-AU" sz="1100" b="1" dirty="0">
                <a:latin typeface="Helvetica" panose="020B0604020202020204" pitchFamily="34" charset="0"/>
                <a:cs typeface="Helvetica" panose="020B0604020202020204" pitchFamily="34" charset="0"/>
              </a:rPr>
              <a:t>Learning</a:t>
            </a:r>
            <a:br>
              <a:rPr lang="en-AU" sz="1100" b="1" dirty="0"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en-AU" sz="1100" b="1" dirty="0">
                <a:latin typeface="Helvetica" panose="020B0604020202020204" pitchFamily="34" charset="0"/>
                <a:cs typeface="Helvetica" panose="020B0604020202020204" pitchFamily="34" charset="0"/>
              </a:rPr>
              <a:t>Classifiers</a:t>
            </a:r>
          </a:p>
        </p:txBody>
      </p:sp>
      <p:sp>
        <p:nvSpPr>
          <p:cNvPr id="39" name="Arrow: Right 38">
            <a:extLst>
              <a:ext uri="{FF2B5EF4-FFF2-40B4-BE49-F238E27FC236}">
                <a16:creationId xmlns:a16="http://schemas.microsoft.com/office/drawing/2014/main" id="{A6654D4C-C5FF-49F3-99D5-0F20C4382738}"/>
              </a:ext>
            </a:extLst>
          </p:cNvPr>
          <p:cNvSpPr/>
          <p:nvPr/>
        </p:nvSpPr>
        <p:spPr>
          <a:xfrm>
            <a:off x="3718466" y="1001277"/>
            <a:ext cx="270000" cy="202500"/>
          </a:xfrm>
          <a:prstGeom prst="rightArrow">
            <a:avLst/>
          </a:prstGeom>
          <a:solidFill>
            <a:schemeClr val="accent2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AU" sz="1200" b="1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B59C199-9883-4385-952B-CFDC5E1EEDD6}"/>
              </a:ext>
            </a:extLst>
          </p:cNvPr>
          <p:cNvSpPr txBox="1"/>
          <p:nvPr/>
        </p:nvSpPr>
        <p:spPr>
          <a:xfrm>
            <a:off x="2341441" y="165343"/>
            <a:ext cx="1779839" cy="461665"/>
          </a:xfrm>
          <a:prstGeom prst="rect">
            <a:avLst/>
          </a:prstGeom>
          <a:noFill/>
          <a:ln w="28575">
            <a:noFill/>
          </a:ln>
        </p:spPr>
        <p:txBody>
          <a:bodyPr wrap="square" lIns="27000" rIns="27000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AU" sz="12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Face Detection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AU" sz="12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Text Recognition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960C258-7672-435F-9EF1-051FA812F9FB}"/>
              </a:ext>
            </a:extLst>
          </p:cNvPr>
          <p:cNvCxnSpPr>
            <a:cxnSpLocks/>
          </p:cNvCxnSpPr>
          <p:nvPr/>
        </p:nvCxnSpPr>
        <p:spPr>
          <a:xfrm flipV="1">
            <a:off x="0" y="1727540"/>
            <a:ext cx="9144000" cy="11514"/>
          </a:xfrm>
          <a:prstGeom prst="line">
            <a:avLst/>
          </a:prstGeom>
          <a:ln w="5715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D86DD8D4-2F79-47A7-BF99-46C39894D5B2}"/>
              </a:ext>
            </a:extLst>
          </p:cNvPr>
          <p:cNvSpPr txBox="1"/>
          <p:nvPr/>
        </p:nvSpPr>
        <p:spPr>
          <a:xfrm>
            <a:off x="4876054" y="164641"/>
            <a:ext cx="1939980" cy="461665"/>
          </a:xfrm>
          <a:prstGeom prst="rect">
            <a:avLst/>
          </a:prstGeom>
          <a:noFill/>
          <a:ln w="28575">
            <a:noFill/>
          </a:ln>
        </p:spPr>
        <p:txBody>
          <a:bodyPr wrap="none" lIns="27000" rIns="27000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AU" sz="12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Subject Recognition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AU" sz="12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Landmark Recognition</a:t>
            </a:r>
          </a:p>
        </p:txBody>
      </p:sp>
      <p:sp>
        <p:nvSpPr>
          <p:cNvPr id="2" name="Flowchart: Magnetic Disk 1">
            <a:extLst>
              <a:ext uri="{FF2B5EF4-FFF2-40B4-BE49-F238E27FC236}">
                <a16:creationId xmlns:a16="http://schemas.microsoft.com/office/drawing/2014/main" id="{E02F0F01-E88F-43E2-9B22-A4961F1F7BAE}"/>
              </a:ext>
            </a:extLst>
          </p:cNvPr>
          <p:cNvSpPr/>
          <p:nvPr/>
        </p:nvSpPr>
        <p:spPr>
          <a:xfrm>
            <a:off x="4092136" y="3040964"/>
            <a:ext cx="868289" cy="903530"/>
          </a:xfrm>
          <a:prstGeom prst="flowChartMagneticDisk">
            <a:avLst/>
          </a:prstGeom>
          <a:solidFill>
            <a:schemeClr val="accent5">
              <a:lumMod val="7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AU" sz="1200" b="1" dirty="0">
                <a:latin typeface="Helvetica" panose="020B0604020202020204" pitchFamily="34" charset="0"/>
                <a:cs typeface="Helvetica" panose="020B0604020202020204" pitchFamily="34" charset="0"/>
              </a:rPr>
              <a:t>Relational</a:t>
            </a:r>
            <a:br>
              <a:rPr lang="en-AU" sz="1200" b="1" dirty="0"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en-AU" sz="1200" b="1" dirty="0">
                <a:latin typeface="Helvetica" panose="020B0604020202020204" pitchFamily="34" charset="0"/>
                <a:cs typeface="Helvetica" panose="020B0604020202020204" pitchFamily="34" charset="0"/>
              </a:rPr>
              <a:t>Database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0AABF0D-5E3E-4CDA-AF82-AE7A628E329B}"/>
              </a:ext>
            </a:extLst>
          </p:cNvPr>
          <p:cNvSpPr/>
          <p:nvPr/>
        </p:nvSpPr>
        <p:spPr>
          <a:xfrm>
            <a:off x="4121280" y="4356874"/>
            <a:ext cx="810000" cy="675000"/>
          </a:xfrm>
          <a:prstGeom prst="roundRect">
            <a:avLst/>
          </a:prstGeom>
          <a:solidFill>
            <a:srgbClr val="DAA60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AU" sz="1200" b="1" dirty="0">
                <a:latin typeface="Helvetica" panose="020B0604020202020204" pitchFamily="34" charset="0"/>
                <a:cs typeface="Helvetica" panose="020B0604020202020204" pitchFamily="34" charset="0"/>
              </a:rPr>
              <a:t>Metadata</a:t>
            </a:r>
            <a:br>
              <a:rPr lang="en-AU" sz="1200" b="1" dirty="0"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en-AU" sz="1200" b="1" dirty="0">
                <a:latin typeface="Helvetica" panose="020B0604020202020204" pitchFamily="34" charset="0"/>
                <a:cs typeface="Helvetica" panose="020B0604020202020204" pitchFamily="34" charset="0"/>
              </a:rPr>
              <a:t>Parsers</a:t>
            </a:r>
          </a:p>
        </p:txBody>
      </p:sp>
      <p:sp>
        <p:nvSpPr>
          <p:cNvPr id="33" name="Arrow: Left-Right 32">
            <a:extLst>
              <a:ext uri="{FF2B5EF4-FFF2-40B4-BE49-F238E27FC236}">
                <a16:creationId xmlns:a16="http://schemas.microsoft.com/office/drawing/2014/main" id="{847A0848-BCE0-4FA3-9D9E-F05F2B6F3218}"/>
              </a:ext>
            </a:extLst>
          </p:cNvPr>
          <p:cNvSpPr/>
          <p:nvPr/>
        </p:nvSpPr>
        <p:spPr>
          <a:xfrm rot="16200000">
            <a:off x="4391280" y="4049434"/>
            <a:ext cx="270000" cy="202500"/>
          </a:xfrm>
          <a:prstGeom prst="leftRightArrow">
            <a:avLst/>
          </a:prstGeom>
          <a:solidFill>
            <a:schemeClr val="accent2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AU" sz="1200" b="1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2" name="Flowchart: Magnetic Disk 41">
            <a:extLst>
              <a:ext uri="{FF2B5EF4-FFF2-40B4-BE49-F238E27FC236}">
                <a16:creationId xmlns:a16="http://schemas.microsoft.com/office/drawing/2014/main" id="{C54EF91E-1DB1-4E44-AE9F-B1AAA73C63FF}"/>
              </a:ext>
            </a:extLst>
          </p:cNvPr>
          <p:cNvSpPr/>
          <p:nvPr/>
        </p:nvSpPr>
        <p:spPr>
          <a:xfrm>
            <a:off x="4092136" y="662050"/>
            <a:ext cx="868289" cy="848679"/>
          </a:xfrm>
          <a:prstGeom prst="flowChartMagneticDisk">
            <a:avLst/>
          </a:prstGeom>
          <a:solidFill>
            <a:schemeClr val="accent5">
              <a:lumMod val="7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AU" sz="1200" b="1" dirty="0">
                <a:latin typeface="Helvetica" panose="020B0604020202020204" pitchFamily="34" charset="0"/>
                <a:cs typeface="Helvetica" panose="020B0604020202020204" pitchFamily="34" charset="0"/>
              </a:rPr>
              <a:t>Parallel </a:t>
            </a:r>
            <a:br>
              <a:rPr lang="en-AU" sz="1200" b="1" dirty="0"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en-AU" sz="1200" b="1" dirty="0">
                <a:latin typeface="Helvetica" panose="020B0604020202020204" pitchFamily="34" charset="0"/>
                <a:cs typeface="Helvetica" panose="020B0604020202020204" pitchFamily="34" charset="0"/>
              </a:rPr>
              <a:t>Store</a:t>
            </a: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7565E3FF-55EA-4503-979C-BA20B646764A}"/>
              </a:ext>
            </a:extLst>
          </p:cNvPr>
          <p:cNvSpPr/>
          <p:nvPr/>
        </p:nvSpPr>
        <p:spPr>
          <a:xfrm>
            <a:off x="5448121" y="2382938"/>
            <a:ext cx="810000" cy="675000"/>
          </a:xfrm>
          <a:prstGeom prst="roundRect">
            <a:avLst/>
          </a:prstGeom>
          <a:solidFill>
            <a:srgbClr val="DAA60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AU" sz="1200" b="1" dirty="0">
                <a:latin typeface="Helvetica" panose="020B0604020202020204" pitchFamily="34" charset="0"/>
                <a:cs typeface="Helvetica" panose="020B0604020202020204" pitchFamily="34" charset="0"/>
              </a:rPr>
              <a:t>Report</a:t>
            </a:r>
            <a:br>
              <a:rPr lang="en-AU" sz="1200" b="1" dirty="0"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en-AU" sz="1200" b="1" dirty="0">
                <a:latin typeface="Helvetica" panose="020B0604020202020204" pitchFamily="34" charset="0"/>
                <a:cs typeface="Helvetica" panose="020B0604020202020204" pitchFamily="34" charset="0"/>
              </a:rPr>
              <a:t>Writer</a:t>
            </a:r>
          </a:p>
        </p:txBody>
      </p:sp>
      <p:sp>
        <p:nvSpPr>
          <p:cNvPr id="53" name="Arrow: Right 52">
            <a:extLst>
              <a:ext uri="{FF2B5EF4-FFF2-40B4-BE49-F238E27FC236}">
                <a16:creationId xmlns:a16="http://schemas.microsoft.com/office/drawing/2014/main" id="{A9E9CDA7-5C96-4C90-8D78-0108F7525377}"/>
              </a:ext>
            </a:extLst>
          </p:cNvPr>
          <p:cNvSpPr/>
          <p:nvPr/>
        </p:nvSpPr>
        <p:spPr>
          <a:xfrm>
            <a:off x="6401989" y="2620749"/>
            <a:ext cx="270000" cy="202500"/>
          </a:xfrm>
          <a:prstGeom prst="rightArrow">
            <a:avLst/>
          </a:prstGeom>
          <a:solidFill>
            <a:schemeClr val="accent2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AU" sz="1200" b="1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B8AEB0BC-EB08-4739-AF37-58ECD8843259}"/>
              </a:ext>
            </a:extLst>
          </p:cNvPr>
          <p:cNvSpPr/>
          <p:nvPr/>
        </p:nvSpPr>
        <p:spPr>
          <a:xfrm>
            <a:off x="6798326" y="2381924"/>
            <a:ext cx="810000" cy="675000"/>
          </a:xfrm>
          <a:prstGeom prst="rect">
            <a:avLst/>
          </a:prstGeom>
          <a:solidFill>
            <a:schemeClr val="tx2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AU" sz="1200" b="1" dirty="0">
                <a:latin typeface="Helvetica" panose="020B0604020202020204" pitchFamily="34" charset="0"/>
                <a:cs typeface="Helvetica" panose="020B0604020202020204" pitchFamily="34" charset="0"/>
              </a:rPr>
              <a:t>Report / Dump</a:t>
            </a:r>
          </a:p>
        </p:txBody>
      </p:sp>
      <p:sp>
        <p:nvSpPr>
          <p:cNvPr id="69" name="Arrow: Left-Right 68">
            <a:extLst>
              <a:ext uri="{FF2B5EF4-FFF2-40B4-BE49-F238E27FC236}">
                <a16:creationId xmlns:a16="http://schemas.microsoft.com/office/drawing/2014/main" id="{91554E0E-AD39-41B2-8B93-7EE1711AD8D4}"/>
              </a:ext>
            </a:extLst>
          </p:cNvPr>
          <p:cNvSpPr/>
          <p:nvPr/>
        </p:nvSpPr>
        <p:spPr>
          <a:xfrm>
            <a:off x="5057821" y="1008483"/>
            <a:ext cx="270000" cy="202500"/>
          </a:xfrm>
          <a:prstGeom prst="leftRightArrow">
            <a:avLst/>
          </a:prstGeom>
          <a:solidFill>
            <a:schemeClr val="accent2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AU" sz="1200" b="1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70" name="Arrow: Left 69">
            <a:extLst>
              <a:ext uri="{FF2B5EF4-FFF2-40B4-BE49-F238E27FC236}">
                <a16:creationId xmlns:a16="http://schemas.microsoft.com/office/drawing/2014/main" id="{FF4E342F-0AB6-4ADC-8B5A-BD155C6E84A5}"/>
              </a:ext>
            </a:extLst>
          </p:cNvPr>
          <p:cNvSpPr/>
          <p:nvPr/>
        </p:nvSpPr>
        <p:spPr>
          <a:xfrm rot="8100000">
            <a:off x="5026301" y="2948439"/>
            <a:ext cx="270000" cy="202500"/>
          </a:xfrm>
          <a:prstGeom prst="leftArrow">
            <a:avLst/>
          </a:prstGeom>
          <a:solidFill>
            <a:schemeClr val="accent2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AU" sz="1200" b="1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id="{9C76FB5C-ABF3-461D-9B94-A358403A33A0}"/>
              </a:ext>
            </a:extLst>
          </p:cNvPr>
          <p:cNvSpPr/>
          <p:nvPr/>
        </p:nvSpPr>
        <p:spPr>
          <a:xfrm>
            <a:off x="4097915" y="1953259"/>
            <a:ext cx="810000" cy="675000"/>
          </a:xfrm>
          <a:prstGeom prst="roundRect">
            <a:avLst/>
          </a:prstGeom>
          <a:solidFill>
            <a:srgbClr val="DAA60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AU" sz="1200" b="1" dirty="0">
                <a:latin typeface="Helvetica" panose="020B0604020202020204" pitchFamily="34" charset="0"/>
                <a:cs typeface="Helvetica" panose="020B0604020202020204" pitchFamily="34" charset="0"/>
              </a:rPr>
              <a:t>Storage Interface</a:t>
            </a: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D93D3EE0-E7AB-42A7-BEBA-615D23E27C47}"/>
              </a:ext>
            </a:extLst>
          </p:cNvPr>
          <p:cNvSpPr/>
          <p:nvPr/>
        </p:nvSpPr>
        <p:spPr>
          <a:xfrm>
            <a:off x="8153555" y="3717623"/>
            <a:ext cx="810000" cy="810000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AU" sz="1200" b="1" dirty="0">
                <a:latin typeface="Helvetica" panose="020B0604020202020204" pitchFamily="34" charset="0"/>
                <a:cs typeface="Helvetica" panose="020B0604020202020204" pitchFamily="34" charset="0"/>
              </a:rPr>
              <a:t>Library</a:t>
            </a: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56DB674C-326A-44A1-B854-4C5A95EEF6A3}"/>
              </a:ext>
            </a:extLst>
          </p:cNvPr>
          <p:cNvSpPr/>
          <p:nvPr/>
        </p:nvSpPr>
        <p:spPr>
          <a:xfrm>
            <a:off x="140724" y="3101461"/>
            <a:ext cx="810000" cy="810000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AU" sz="1200" b="1" dirty="0">
                <a:latin typeface="Helvetica" panose="020B0604020202020204" pitchFamily="34" charset="0"/>
                <a:cs typeface="Helvetica" panose="020B0604020202020204" pitchFamily="34" charset="0"/>
              </a:rPr>
              <a:t>Library</a:t>
            </a:r>
          </a:p>
        </p:txBody>
      </p:sp>
      <p:sp>
        <p:nvSpPr>
          <p:cNvPr id="83" name="Arrow: Left-Right 82">
            <a:extLst>
              <a:ext uri="{FF2B5EF4-FFF2-40B4-BE49-F238E27FC236}">
                <a16:creationId xmlns:a16="http://schemas.microsoft.com/office/drawing/2014/main" id="{7126A28D-88E0-4537-BD8D-BA170B24545D}"/>
              </a:ext>
            </a:extLst>
          </p:cNvPr>
          <p:cNvSpPr/>
          <p:nvPr/>
        </p:nvSpPr>
        <p:spPr>
          <a:xfrm rot="16200000">
            <a:off x="4386645" y="2726549"/>
            <a:ext cx="270000" cy="202500"/>
          </a:xfrm>
          <a:prstGeom prst="leftRightArrow">
            <a:avLst/>
          </a:prstGeom>
          <a:solidFill>
            <a:schemeClr val="accent2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AU" sz="1200" b="1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84" name="Arrow: Left-Right 83">
            <a:extLst>
              <a:ext uri="{FF2B5EF4-FFF2-40B4-BE49-F238E27FC236}">
                <a16:creationId xmlns:a16="http://schemas.microsoft.com/office/drawing/2014/main" id="{67E393C8-B9D3-4FEF-887D-1D46ED7ACA28}"/>
              </a:ext>
            </a:extLst>
          </p:cNvPr>
          <p:cNvSpPr/>
          <p:nvPr/>
        </p:nvSpPr>
        <p:spPr>
          <a:xfrm rot="16200000">
            <a:off x="4350773" y="1631931"/>
            <a:ext cx="335374" cy="202500"/>
          </a:xfrm>
          <a:prstGeom prst="leftRightArrow">
            <a:avLst/>
          </a:prstGeom>
          <a:solidFill>
            <a:schemeClr val="accent2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AU" sz="1200" b="1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E41E763-1FA6-4E4B-83AD-0795826EEE6F}"/>
              </a:ext>
            </a:extLst>
          </p:cNvPr>
          <p:cNvSpPr txBox="1"/>
          <p:nvPr/>
        </p:nvSpPr>
        <p:spPr>
          <a:xfrm>
            <a:off x="2440889" y="4498167"/>
            <a:ext cx="1543127" cy="461665"/>
          </a:xfrm>
          <a:prstGeom prst="rect">
            <a:avLst/>
          </a:prstGeom>
          <a:noFill/>
          <a:ln w="28575">
            <a:noFill/>
          </a:ln>
        </p:spPr>
        <p:txBody>
          <a:bodyPr wrap="square" lIns="27000" rIns="27000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AU" sz="12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Geolocation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AU" sz="12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Date Extraction</a:t>
            </a:r>
          </a:p>
        </p:txBody>
      </p:sp>
      <p:sp>
        <p:nvSpPr>
          <p:cNvPr id="49" name="Arrow: Right 48">
            <a:extLst>
              <a:ext uri="{FF2B5EF4-FFF2-40B4-BE49-F238E27FC236}">
                <a16:creationId xmlns:a16="http://schemas.microsoft.com/office/drawing/2014/main" id="{072BEA7E-962E-4FBE-AD13-A88D7A727F01}"/>
              </a:ext>
            </a:extLst>
          </p:cNvPr>
          <p:cNvSpPr/>
          <p:nvPr/>
        </p:nvSpPr>
        <p:spPr>
          <a:xfrm>
            <a:off x="1074773" y="3405211"/>
            <a:ext cx="270000" cy="202500"/>
          </a:xfrm>
          <a:prstGeom prst="rightArrow">
            <a:avLst/>
          </a:prstGeom>
          <a:solidFill>
            <a:schemeClr val="accent2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AU" sz="1200" b="1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ACC1F98F-1660-43EA-99BC-5CBAB55F0891}"/>
              </a:ext>
            </a:extLst>
          </p:cNvPr>
          <p:cNvSpPr/>
          <p:nvPr/>
        </p:nvSpPr>
        <p:spPr>
          <a:xfrm>
            <a:off x="140724" y="693469"/>
            <a:ext cx="810000" cy="810000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AU" sz="1200" b="1" dirty="0">
                <a:latin typeface="Helvetica" panose="020B0604020202020204" pitchFamily="34" charset="0"/>
                <a:cs typeface="Helvetica" panose="020B0604020202020204" pitchFamily="34" charset="0"/>
              </a:rPr>
              <a:t>Library</a:t>
            </a:r>
          </a:p>
        </p:txBody>
      </p:sp>
      <p:sp>
        <p:nvSpPr>
          <p:cNvPr id="51" name="Arrow: Right 50">
            <a:extLst>
              <a:ext uri="{FF2B5EF4-FFF2-40B4-BE49-F238E27FC236}">
                <a16:creationId xmlns:a16="http://schemas.microsoft.com/office/drawing/2014/main" id="{3BF1EC7E-7FA2-4584-B069-7DDAA612B1BB}"/>
              </a:ext>
            </a:extLst>
          </p:cNvPr>
          <p:cNvSpPr/>
          <p:nvPr/>
        </p:nvSpPr>
        <p:spPr>
          <a:xfrm>
            <a:off x="7761377" y="4021373"/>
            <a:ext cx="270000" cy="202500"/>
          </a:xfrm>
          <a:prstGeom prst="rightArrow">
            <a:avLst/>
          </a:prstGeom>
          <a:solidFill>
            <a:schemeClr val="accent2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AU" sz="1200" b="1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622F3592-1F35-4308-9DC7-6FC3896EBAEE}"/>
              </a:ext>
            </a:extLst>
          </p:cNvPr>
          <p:cNvSpPr/>
          <p:nvPr/>
        </p:nvSpPr>
        <p:spPr>
          <a:xfrm>
            <a:off x="8153555" y="2314424"/>
            <a:ext cx="810000" cy="810000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AU" sz="1050" b="1" dirty="0">
                <a:latin typeface="Helvetica" panose="020B0604020202020204" pitchFamily="34" charset="0"/>
                <a:cs typeface="Helvetica" panose="020B0604020202020204" pitchFamily="34" charset="0"/>
              </a:rPr>
              <a:t>Other Systems</a:t>
            </a:r>
          </a:p>
        </p:txBody>
      </p:sp>
      <p:sp>
        <p:nvSpPr>
          <p:cNvPr id="55" name="Arrow: Right 54">
            <a:extLst>
              <a:ext uri="{FF2B5EF4-FFF2-40B4-BE49-F238E27FC236}">
                <a16:creationId xmlns:a16="http://schemas.microsoft.com/office/drawing/2014/main" id="{142C6F00-5E1B-4465-8FB5-15481F93EA7D}"/>
              </a:ext>
            </a:extLst>
          </p:cNvPr>
          <p:cNvSpPr/>
          <p:nvPr/>
        </p:nvSpPr>
        <p:spPr>
          <a:xfrm>
            <a:off x="7741289" y="2629976"/>
            <a:ext cx="270000" cy="202500"/>
          </a:xfrm>
          <a:prstGeom prst="rightArrow">
            <a:avLst/>
          </a:prstGeom>
          <a:solidFill>
            <a:schemeClr val="accent2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AU" sz="1200" b="1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6" name="Arrow: Right 55">
            <a:extLst>
              <a:ext uri="{FF2B5EF4-FFF2-40B4-BE49-F238E27FC236}">
                <a16:creationId xmlns:a16="http://schemas.microsoft.com/office/drawing/2014/main" id="{FF9E4018-1A30-42DD-ABCA-D427C04C0488}"/>
              </a:ext>
            </a:extLst>
          </p:cNvPr>
          <p:cNvSpPr/>
          <p:nvPr/>
        </p:nvSpPr>
        <p:spPr>
          <a:xfrm>
            <a:off x="1047287" y="1001277"/>
            <a:ext cx="270000" cy="202500"/>
          </a:xfrm>
          <a:prstGeom prst="rightArrow">
            <a:avLst/>
          </a:prstGeom>
          <a:solidFill>
            <a:schemeClr val="accent2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AU" sz="1200" b="1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1" name="Flowchart: Extract 60">
            <a:extLst>
              <a:ext uri="{FF2B5EF4-FFF2-40B4-BE49-F238E27FC236}">
                <a16:creationId xmlns:a16="http://schemas.microsoft.com/office/drawing/2014/main" id="{0F79B8AC-2BCD-4E22-88FF-4FD418D04600}"/>
              </a:ext>
            </a:extLst>
          </p:cNvPr>
          <p:cNvSpPr/>
          <p:nvPr/>
        </p:nvSpPr>
        <p:spPr>
          <a:xfrm>
            <a:off x="7053840" y="1379207"/>
            <a:ext cx="1351836" cy="119480"/>
          </a:xfrm>
          <a:prstGeom prst="flowChartExtract">
            <a:avLst/>
          </a:prstGeom>
          <a:solidFill>
            <a:schemeClr val="accent5">
              <a:lumMod val="7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AU" sz="1200" b="1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C513765-0DCA-4BE6-A9B9-D843AFE6C98C}"/>
              </a:ext>
            </a:extLst>
          </p:cNvPr>
          <p:cNvSpPr txBox="1"/>
          <p:nvPr/>
        </p:nvSpPr>
        <p:spPr>
          <a:xfrm>
            <a:off x="6511751" y="1589697"/>
            <a:ext cx="2436014" cy="276999"/>
          </a:xfrm>
          <a:prstGeom prst="rect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txBody>
          <a:bodyPr wrap="square" lIns="27000" rIns="27000" rtlCol="0">
            <a:spAutoFit/>
          </a:bodyPr>
          <a:lstStyle/>
          <a:p>
            <a:pPr algn="ctr"/>
            <a:r>
              <a:rPr lang="en-AU" sz="12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Pawsey Supercomputing Centre</a:t>
            </a:r>
          </a:p>
        </p:txBody>
      </p:sp>
    </p:spTree>
    <p:extLst>
      <p:ext uri="{BB962C8B-B14F-4D97-AF65-F5344CB8AC3E}">
        <p14:creationId xmlns:p14="http://schemas.microsoft.com/office/powerpoint/2010/main" val="41691968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1BD0FB-59ED-4A2D-8BA9-ABFD64EB11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dirty="0">
                <a:latin typeface="Helvetica" panose="020B0604020202020204" pitchFamily="34" charset="0"/>
                <a:cs typeface="Helvetica" panose="020B0604020202020204" pitchFamily="34" charset="0"/>
              </a:rPr>
              <a:t>Library Interface</a:t>
            </a:r>
          </a:p>
          <a:p>
            <a:r>
              <a:rPr lang="en-AU" dirty="0">
                <a:latin typeface="Helvetica" panose="020B0604020202020204" pitchFamily="34" charset="0"/>
                <a:cs typeface="Helvetica" panose="020B0604020202020204" pitchFamily="34" charset="0"/>
              </a:rPr>
              <a:t>Metadata Parsing</a:t>
            </a:r>
          </a:p>
          <a:p>
            <a:r>
              <a:rPr lang="en-AU" dirty="0">
                <a:latin typeface="Helvetica" panose="020B0604020202020204" pitchFamily="34" charset="0"/>
                <a:cs typeface="Helvetica" panose="020B0604020202020204" pitchFamily="34" charset="0"/>
              </a:rPr>
              <a:t>Image Processing</a:t>
            </a:r>
          </a:p>
          <a:p>
            <a:r>
              <a:rPr lang="en-AU" dirty="0">
                <a:latin typeface="Helvetica" panose="020B0604020202020204" pitchFamily="34" charset="0"/>
                <a:cs typeface="Helvetica" panose="020B0604020202020204" pitchFamily="34" charset="0"/>
              </a:rPr>
              <a:t>Machine Learning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7496ED2-B44D-407B-A1A9-F13FD54A2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/>
          <a:p>
            <a:r>
              <a:rPr lang="en-AU" dirty="0">
                <a:latin typeface="Helvetica" panose="020B0604020202020204" pitchFamily="34" charset="0"/>
                <a:cs typeface="Helvetica" panose="020B0604020202020204" pitchFamily="34" charset="0"/>
              </a:rPr>
              <a:t>Structure</a:t>
            </a:r>
          </a:p>
        </p:txBody>
      </p:sp>
    </p:spTree>
    <p:extLst>
      <p:ext uri="{BB962C8B-B14F-4D97-AF65-F5344CB8AC3E}">
        <p14:creationId xmlns:p14="http://schemas.microsoft.com/office/powerpoint/2010/main" val="6066929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D088159-1892-4865-B9A7-1922A0858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Library interface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BED1D31-1577-4656-ABBD-1531EDDF9A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710979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03CF404-93CB-4AF5-9E0E-61A37A97A7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8056" y="194356"/>
            <a:ext cx="6407888" cy="4754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1893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D816A5A-0DF7-493F-A898-52D8D80D15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1694" y="337028"/>
            <a:ext cx="2940424" cy="446944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AA0CA61-AB92-426C-8B2D-C5C91C614779}"/>
              </a:ext>
            </a:extLst>
          </p:cNvPr>
          <p:cNvSpPr/>
          <p:nvPr/>
        </p:nvSpPr>
        <p:spPr>
          <a:xfrm>
            <a:off x="582705" y="1417588"/>
            <a:ext cx="3424517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We have developed a system that maps MARC records onto a relational database. The interface works on a user-defined map. 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93740F83-1366-4358-B95C-1B8B22676DDE}"/>
              </a:ext>
            </a:extLst>
          </p:cNvPr>
          <p:cNvSpPr/>
          <p:nvPr/>
        </p:nvSpPr>
        <p:spPr>
          <a:xfrm>
            <a:off x="1264025" y="3935506"/>
            <a:ext cx="2519082" cy="429804"/>
          </a:xfrm>
          <a:prstGeom prst="rightArrow">
            <a:avLst/>
          </a:prstGeom>
          <a:solidFill>
            <a:schemeClr val="accent5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AU" sz="1600" b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90191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CB4661E-DB83-4F55-BB0C-082927BBFD78}"/>
              </a:ext>
            </a:extLst>
          </p:cNvPr>
          <p:cNvSpPr/>
          <p:nvPr/>
        </p:nvSpPr>
        <p:spPr>
          <a:xfrm>
            <a:off x="2267679" y="398291"/>
            <a:ext cx="897280" cy="588420"/>
          </a:xfrm>
          <a:prstGeom prst="rect">
            <a:avLst/>
          </a:prstGeom>
          <a:solidFill>
            <a:schemeClr val="tx2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AU" sz="1600" b="1" dirty="0">
                <a:latin typeface="Helvetica" panose="020B0604020202020204" pitchFamily="34" charset="0"/>
                <a:cs typeface="Helvetica" panose="020B0604020202020204" pitchFamily="34" charset="0"/>
              </a:rPr>
              <a:t>Image Subject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2C966F2-5145-406C-BEC2-AAF8F76334F7}"/>
              </a:ext>
            </a:extLst>
          </p:cNvPr>
          <p:cNvSpPr/>
          <p:nvPr/>
        </p:nvSpPr>
        <p:spPr>
          <a:xfrm>
            <a:off x="4101442" y="300370"/>
            <a:ext cx="941116" cy="784263"/>
          </a:xfrm>
          <a:prstGeom prst="roundRect">
            <a:avLst/>
          </a:prstGeom>
          <a:solidFill>
            <a:srgbClr val="DAA60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AU" sz="1600" b="1" dirty="0">
                <a:latin typeface="Helvetica" panose="020B0604020202020204" pitchFamily="34" charset="0"/>
                <a:cs typeface="Helvetica" panose="020B0604020202020204" pitchFamily="34" charset="0"/>
              </a:rPr>
              <a:t>Image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994B70C9-45B9-4289-B53D-5943EE8DFC0A}"/>
              </a:ext>
            </a:extLst>
          </p:cNvPr>
          <p:cNvSpPr/>
          <p:nvPr/>
        </p:nvSpPr>
        <p:spPr>
          <a:xfrm>
            <a:off x="9589697" y="3561002"/>
            <a:ext cx="313705" cy="235279"/>
          </a:xfrm>
          <a:prstGeom prst="rightArrow">
            <a:avLst/>
          </a:prstGeom>
          <a:solidFill>
            <a:schemeClr val="accent2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AU" sz="1600" b="1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410A88C-AE4A-4531-9363-A7A3827B8CA4}"/>
              </a:ext>
            </a:extLst>
          </p:cNvPr>
          <p:cNvSpPr/>
          <p:nvPr/>
        </p:nvSpPr>
        <p:spPr>
          <a:xfrm>
            <a:off x="10092523" y="3247370"/>
            <a:ext cx="941116" cy="784263"/>
          </a:xfrm>
          <a:prstGeom prst="rect">
            <a:avLst/>
          </a:prstGeom>
          <a:solidFill>
            <a:schemeClr val="tx2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AU" sz="1400" b="1" dirty="0">
                <a:latin typeface="Helvetica" panose="020B0604020202020204" pitchFamily="34" charset="0"/>
                <a:cs typeface="Helvetica" panose="020B0604020202020204" pitchFamily="34" charset="0"/>
              </a:rPr>
              <a:t>Catalogue Record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AB89FAA0-AB64-4B0B-91DE-7A11B94DE12D}"/>
              </a:ext>
            </a:extLst>
          </p:cNvPr>
          <p:cNvSpPr/>
          <p:nvPr/>
        </p:nvSpPr>
        <p:spPr>
          <a:xfrm>
            <a:off x="387764" y="1711791"/>
            <a:ext cx="941116" cy="784263"/>
          </a:xfrm>
          <a:prstGeom prst="roundRect">
            <a:avLst/>
          </a:prstGeom>
          <a:solidFill>
            <a:srgbClr val="DAA60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AU" sz="1600" b="1" dirty="0">
                <a:latin typeface="Helvetica" panose="020B0604020202020204" pitchFamily="34" charset="0"/>
                <a:cs typeface="Helvetica" panose="020B0604020202020204" pitchFamily="34" charset="0"/>
              </a:rPr>
              <a:t>Subject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BD88A616-FEA6-4407-9E63-75BC42347BDF}"/>
              </a:ext>
            </a:extLst>
          </p:cNvPr>
          <p:cNvSpPr/>
          <p:nvPr/>
        </p:nvSpPr>
        <p:spPr>
          <a:xfrm>
            <a:off x="4101442" y="1711791"/>
            <a:ext cx="941116" cy="784263"/>
          </a:xfrm>
          <a:prstGeom prst="roundRect">
            <a:avLst/>
          </a:prstGeom>
          <a:solidFill>
            <a:srgbClr val="DAA60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AU" sz="1600" b="1" dirty="0">
                <a:latin typeface="Helvetica" panose="020B0604020202020204" pitchFamily="34" charset="0"/>
                <a:cs typeface="Helvetica" panose="020B0604020202020204" pitchFamily="34" charset="0"/>
              </a:rPr>
              <a:t>Record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CDCFC9EC-DD3A-4440-BCF0-65EB5D1E23A1}"/>
              </a:ext>
            </a:extLst>
          </p:cNvPr>
          <p:cNvSpPr/>
          <p:nvPr/>
        </p:nvSpPr>
        <p:spPr>
          <a:xfrm>
            <a:off x="5849351" y="1705543"/>
            <a:ext cx="941116" cy="784263"/>
          </a:xfrm>
          <a:prstGeom prst="roundRect">
            <a:avLst/>
          </a:prstGeom>
          <a:solidFill>
            <a:srgbClr val="DAA60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AU" sz="1600" b="1" dirty="0">
                <a:latin typeface="Helvetica" panose="020B0604020202020204" pitchFamily="34" charset="0"/>
                <a:cs typeface="Helvetica" panose="020B0604020202020204" pitchFamily="34" charset="0"/>
              </a:rPr>
              <a:t>Location</a:t>
            </a: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F818540F-675B-4935-A0D9-5C410DCB73D6}"/>
              </a:ext>
            </a:extLst>
          </p:cNvPr>
          <p:cNvSpPr/>
          <p:nvPr/>
        </p:nvSpPr>
        <p:spPr>
          <a:xfrm rot="10800000">
            <a:off x="5289102" y="1984953"/>
            <a:ext cx="313705" cy="235279"/>
          </a:xfrm>
          <a:prstGeom prst="rightArrow">
            <a:avLst/>
          </a:prstGeom>
          <a:solidFill>
            <a:schemeClr val="accent2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AU" sz="1600" b="1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29337D1-89A0-42EF-9C50-E2FEC80ACE05}"/>
              </a:ext>
            </a:extLst>
          </p:cNvPr>
          <p:cNvSpPr/>
          <p:nvPr/>
        </p:nvSpPr>
        <p:spPr>
          <a:xfrm>
            <a:off x="4131554" y="3071589"/>
            <a:ext cx="874324" cy="554250"/>
          </a:xfrm>
          <a:prstGeom prst="rect">
            <a:avLst/>
          </a:prstGeom>
          <a:solidFill>
            <a:schemeClr val="tx2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AU" sz="1600" b="1" dirty="0">
                <a:latin typeface="Helvetica" panose="020B0604020202020204" pitchFamily="34" charset="0"/>
                <a:cs typeface="Helvetica" panose="020B0604020202020204" pitchFamily="34" charset="0"/>
              </a:rPr>
              <a:t>Record Topic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036F4BF-43A0-4EF0-9B73-C35A9D53FF72}"/>
              </a:ext>
            </a:extLst>
          </p:cNvPr>
          <p:cNvSpPr/>
          <p:nvPr/>
        </p:nvSpPr>
        <p:spPr>
          <a:xfrm>
            <a:off x="2267679" y="1821163"/>
            <a:ext cx="897280" cy="565518"/>
          </a:xfrm>
          <a:prstGeom prst="rect">
            <a:avLst/>
          </a:prstGeom>
          <a:solidFill>
            <a:schemeClr val="tx2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AU" sz="1600" b="1" dirty="0">
                <a:latin typeface="Helvetica" panose="020B0604020202020204" pitchFamily="34" charset="0"/>
                <a:cs typeface="Helvetica" panose="020B0604020202020204" pitchFamily="34" charset="0"/>
              </a:rPr>
              <a:t>Record Subject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9B5ACFFC-67C8-4BB8-8323-C906C66988A6}"/>
              </a:ext>
            </a:extLst>
          </p:cNvPr>
          <p:cNvSpPr/>
          <p:nvPr/>
        </p:nvSpPr>
        <p:spPr>
          <a:xfrm>
            <a:off x="4098158" y="4229262"/>
            <a:ext cx="941116" cy="784263"/>
          </a:xfrm>
          <a:prstGeom prst="roundRect">
            <a:avLst/>
          </a:prstGeom>
          <a:solidFill>
            <a:srgbClr val="DAA60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AU" sz="1600" b="1" dirty="0">
                <a:latin typeface="Helvetica" panose="020B0604020202020204" pitchFamily="34" charset="0"/>
                <a:cs typeface="Helvetica" panose="020B0604020202020204" pitchFamily="34" charset="0"/>
              </a:rPr>
              <a:t>Topic</a:t>
            </a:r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CD14EF76-58AA-4D74-83BF-FBBB0904DB67}"/>
              </a:ext>
            </a:extLst>
          </p:cNvPr>
          <p:cNvSpPr/>
          <p:nvPr/>
        </p:nvSpPr>
        <p:spPr>
          <a:xfrm rot="16200000">
            <a:off x="4411864" y="1270589"/>
            <a:ext cx="313705" cy="235279"/>
          </a:xfrm>
          <a:prstGeom prst="rightArrow">
            <a:avLst/>
          </a:prstGeom>
          <a:solidFill>
            <a:schemeClr val="accent2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AU" sz="1600" b="1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D05A6D83-B247-49C5-9456-43DBD63AA7CF}"/>
              </a:ext>
            </a:extLst>
          </p:cNvPr>
          <p:cNvSpPr/>
          <p:nvPr/>
        </p:nvSpPr>
        <p:spPr>
          <a:xfrm rot="12928098">
            <a:off x="5289100" y="1324230"/>
            <a:ext cx="313705" cy="235279"/>
          </a:xfrm>
          <a:prstGeom prst="rightArrow">
            <a:avLst/>
          </a:prstGeom>
          <a:solidFill>
            <a:schemeClr val="accent2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AU" sz="1600" b="1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7862FF35-01FB-4645-925F-15CC24C5708D}"/>
              </a:ext>
            </a:extLst>
          </p:cNvPr>
          <p:cNvSpPr/>
          <p:nvPr/>
        </p:nvSpPr>
        <p:spPr>
          <a:xfrm rot="19097231">
            <a:off x="1493278" y="1131517"/>
            <a:ext cx="313705" cy="235279"/>
          </a:xfrm>
          <a:prstGeom prst="rightArrow">
            <a:avLst/>
          </a:prstGeom>
          <a:solidFill>
            <a:schemeClr val="accent2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AU" sz="1600" b="1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9" name="Arrow: Right 38">
            <a:extLst>
              <a:ext uri="{FF2B5EF4-FFF2-40B4-BE49-F238E27FC236}">
                <a16:creationId xmlns:a16="http://schemas.microsoft.com/office/drawing/2014/main" id="{83514DFD-0F5F-4604-8C82-B3EACFB7873D}"/>
              </a:ext>
            </a:extLst>
          </p:cNvPr>
          <p:cNvSpPr/>
          <p:nvPr/>
        </p:nvSpPr>
        <p:spPr>
          <a:xfrm>
            <a:off x="1640269" y="1984953"/>
            <a:ext cx="313705" cy="235279"/>
          </a:xfrm>
          <a:prstGeom prst="rightArrow">
            <a:avLst/>
          </a:prstGeom>
          <a:solidFill>
            <a:schemeClr val="accent2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AU" sz="1600" b="1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0" name="Arrow: Right 39">
            <a:extLst>
              <a:ext uri="{FF2B5EF4-FFF2-40B4-BE49-F238E27FC236}">
                <a16:creationId xmlns:a16="http://schemas.microsoft.com/office/drawing/2014/main" id="{514C9F13-7588-494B-B5CE-8A72D78D8A81}"/>
              </a:ext>
            </a:extLst>
          </p:cNvPr>
          <p:cNvSpPr/>
          <p:nvPr/>
        </p:nvSpPr>
        <p:spPr>
          <a:xfrm rot="10800000">
            <a:off x="3481020" y="1984953"/>
            <a:ext cx="313705" cy="235279"/>
          </a:xfrm>
          <a:prstGeom prst="rightArrow">
            <a:avLst/>
          </a:prstGeom>
          <a:solidFill>
            <a:schemeClr val="accent2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AU" sz="1600" b="1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ABE19BF5-15E6-4994-B812-E78E07D79321}"/>
              </a:ext>
            </a:extLst>
          </p:cNvPr>
          <p:cNvSpPr/>
          <p:nvPr/>
        </p:nvSpPr>
        <p:spPr>
          <a:xfrm rot="5400000">
            <a:off x="4411864" y="2682284"/>
            <a:ext cx="313705" cy="235279"/>
          </a:xfrm>
          <a:prstGeom prst="rightArrow">
            <a:avLst/>
          </a:prstGeom>
          <a:solidFill>
            <a:schemeClr val="accent2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AU" sz="1600" b="1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9119BADB-936D-47B5-84EE-FB4C62B87D8B}"/>
              </a:ext>
            </a:extLst>
          </p:cNvPr>
          <p:cNvSpPr/>
          <p:nvPr/>
        </p:nvSpPr>
        <p:spPr>
          <a:xfrm rot="16200000">
            <a:off x="4411863" y="3779865"/>
            <a:ext cx="313705" cy="235279"/>
          </a:xfrm>
          <a:prstGeom prst="rightArrow">
            <a:avLst/>
          </a:prstGeom>
          <a:solidFill>
            <a:schemeClr val="accent2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AU" sz="1600" b="1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3" name="Arrow: Right 42">
            <a:extLst>
              <a:ext uri="{FF2B5EF4-FFF2-40B4-BE49-F238E27FC236}">
                <a16:creationId xmlns:a16="http://schemas.microsoft.com/office/drawing/2014/main" id="{F07C3C75-2121-4880-97B4-46A01CBED34F}"/>
              </a:ext>
            </a:extLst>
          </p:cNvPr>
          <p:cNvSpPr/>
          <p:nvPr/>
        </p:nvSpPr>
        <p:spPr>
          <a:xfrm rot="10800000">
            <a:off x="3476348" y="574861"/>
            <a:ext cx="313705" cy="235279"/>
          </a:xfrm>
          <a:prstGeom prst="rightArrow">
            <a:avLst/>
          </a:prstGeom>
          <a:solidFill>
            <a:schemeClr val="accent2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AU" sz="1600" b="1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120E8AA-D1B4-42B1-BB5C-A544A382A40B}"/>
              </a:ext>
            </a:extLst>
          </p:cNvPr>
          <p:cNvSpPr txBox="1"/>
          <p:nvPr/>
        </p:nvSpPr>
        <p:spPr>
          <a:xfrm>
            <a:off x="174136" y="2609924"/>
            <a:ext cx="1466134" cy="646331"/>
          </a:xfrm>
          <a:prstGeom prst="rect">
            <a:avLst/>
          </a:prstGeom>
          <a:noFill/>
          <a:ln w="28575">
            <a:noFill/>
          </a:ln>
        </p:spPr>
        <p:txBody>
          <a:bodyPr wrap="square" lIns="27000" rIns="27000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AU" sz="12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Subject Name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AU" sz="12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Subject Type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AU" sz="12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Subject Dates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CB37671-F184-4A75-B721-C20A38081C3C}"/>
              </a:ext>
            </a:extLst>
          </p:cNvPr>
          <p:cNvSpPr txBox="1"/>
          <p:nvPr/>
        </p:nvSpPr>
        <p:spPr>
          <a:xfrm>
            <a:off x="2716319" y="4485935"/>
            <a:ext cx="1466134" cy="276999"/>
          </a:xfrm>
          <a:prstGeom prst="rect">
            <a:avLst/>
          </a:prstGeom>
          <a:noFill/>
          <a:ln w="28575">
            <a:noFill/>
          </a:ln>
        </p:spPr>
        <p:txBody>
          <a:bodyPr wrap="square" lIns="27000" rIns="27000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AU" sz="12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Topic Term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A6FEE5D-1FC5-4F1C-B4CD-F10C203A6306}"/>
              </a:ext>
            </a:extLst>
          </p:cNvPr>
          <p:cNvSpPr txBox="1"/>
          <p:nvPr/>
        </p:nvSpPr>
        <p:spPr>
          <a:xfrm>
            <a:off x="1878282" y="2495111"/>
            <a:ext cx="1990045" cy="461665"/>
          </a:xfrm>
          <a:prstGeom prst="rect">
            <a:avLst/>
          </a:prstGeom>
          <a:noFill/>
          <a:ln w="28575">
            <a:noFill/>
          </a:ln>
        </p:spPr>
        <p:txBody>
          <a:bodyPr wrap="square" lIns="27000" rIns="27000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AU" sz="12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Main Subject?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AU" sz="12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Subject Relationship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9221B2C-B33C-4901-93FE-9346A644F411}"/>
              </a:ext>
            </a:extLst>
          </p:cNvPr>
          <p:cNvSpPr txBox="1"/>
          <p:nvPr/>
        </p:nvSpPr>
        <p:spPr>
          <a:xfrm>
            <a:off x="1878282" y="1084672"/>
            <a:ext cx="1839023" cy="276999"/>
          </a:xfrm>
          <a:prstGeom prst="rect">
            <a:avLst/>
          </a:prstGeom>
          <a:noFill/>
          <a:ln w="28575">
            <a:noFill/>
          </a:ln>
        </p:spPr>
        <p:txBody>
          <a:bodyPr wrap="square" lIns="27000" rIns="27000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AU" sz="12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Face Bounding Box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AC2AB50-C4A4-4E8C-B0B7-436C67F14C21}"/>
              </a:ext>
            </a:extLst>
          </p:cNvPr>
          <p:cNvSpPr txBox="1"/>
          <p:nvPr/>
        </p:nvSpPr>
        <p:spPr>
          <a:xfrm>
            <a:off x="5289101" y="277001"/>
            <a:ext cx="2118247" cy="1015663"/>
          </a:xfrm>
          <a:prstGeom prst="rect">
            <a:avLst/>
          </a:prstGeom>
          <a:noFill/>
          <a:ln w="28575">
            <a:noFill/>
          </a:ln>
        </p:spPr>
        <p:txBody>
          <a:bodyPr wrap="square" lIns="27000" rIns="27000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AU" sz="12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Image URL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AU" sz="12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Image Title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AU" sz="12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Image Identifier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AU" sz="12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Image Embedded Text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AU" sz="12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Date Created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D2CDAC9-26BE-4D2A-98EC-58D9412D8A0C}"/>
              </a:ext>
            </a:extLst>
          </p:cNvPr>
          <p:cNvSpPr txBox="1"/>
          <p:nvPr/>
        </p:nvSpPr>
        <p:spPr>
          <a:xfrm>
            <a:off x="7025753" y="1241681"/>
            <a:ext cx="1363045" cy="1938992"/>
          </a:xfrm>
          <a:prstGeom prst="rect">
            <a:avLst/>
          </a:prstGeom>
          <a:noFill/>
          <a:ln w="28575">
            <a:noFill/>
          </a:ln>
        </p:spPr>
        <p:txBody>
          <a:bodyPr wrap="square" lIns="27000" rIns="27000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AU" sz="12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Building Name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AU" sz="12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Street Number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AU" sz="12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Street Name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AU" sz="12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Street Type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AU" sz="12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Suburb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AU" sz="12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State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AU" sz="12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Country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AU" sz="12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Latitude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AU" sz="12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Longitude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AU" sz="12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Confidence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4117001-C74F-4734-AC44-2280EAA268F4}"/>
              </a:ext>
            </a:extLst>
          </p:cNvPr>
          <p:cNvSpPr txBox="1"/>
          <p:nvPr/>
        </p:nvSpPr>
        <p:spPr>
          <a:xfrm>
            <a:off x="5081054" y="2540322"/>
            <a:ext cx="1755578" cy="1200329"/>
          </a:xfrm>
          <a:prstGeom prst="rect">
            <a:avLst/>
          </a:prstGeom>
          <a:noFill/>
          <a:ln w="28575">
            <a:noFill/>
          </a:ln>
        </p:spPr>
        <p:txBody>
          <a:bodyPr wrap="square" lIns="27000" rIns="27000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AU" sz="12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Record Title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AU" sz="12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Record Note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AU" sz="12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Record Summary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AU" sz="12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Date Created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AU" sz="12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Physical Extent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AU" sz="12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Etc.</a:t>
            </a:r>
          </a:p>
        </p:txBody>
      </p:sp>
    </p:spTree>
    <p:extLst>
      <p:ext uri="{BB962C8B-B14F-4D97-AF65-F5344CB8AC3E}">
        <p14:creationId xmlns:p14="http://schemas.microsoft.com/office/powerpoint/2010/main" val="1314761906"/>
      </p:ext>
    </p:extLst>
  </p:cSld>
  <p:clrMapOvr>
    <a:masterClrMapping/>
  </p:clrMapOvr>
</p:sld>
</file>

<file path=ppt/theme/theme1.xml><?xml version="1.0" encoding="utf-8"?>
<a:theme xmlns:a="http://schemas.openxmlformats.org/drawingml/2006/main" name="1_test theme options">
  <a:themeElements>
    <a:clrScheme name="Curtin Colours">
      <a:dk1>
        <a:sysClr val="windowText" lastClr="000000"/>
      </a:dk1>
      <a:lt1>
        <a:sysClr val="window" lastClr="FFFFFF"/>
      </a:lt1>
      <a:dk2>
        <a:srgbClr val="808080"/>
      </a:dk2>
      <a:lt2>
        <a:srgbClr val="EEECE1"/>
      </a:lt2>
      <a:accent1>
        <a:srgbClr val="A47C18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test theme options.thmx</Template>
  <TotalTime>2145</TotalTime>
  <Words>796</Words>
  <Application>Microsoft Office PowerPoint</Application>
  <PresentationFormat>On-screen Show (16:9)</PresentationFormat>
  <Paragraphs>211</Paragraphs>
  <Slides>28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SansaSoft Pro Normal</vt:lpstr>
      <vt:lpstr>Arial</vt:lpstr>
      <vt:lpstr>Calibri</vt:lpstr>
      <vt:lpstr>Consolas</vt:lpstr>
      <vt:lpstr>Helvetica</vt:lpstr>
      <vt:lpstr>1_test theme options</vt:lpstr>
      <vt:lpstr>Thickshake Historical Image Classification System</vt:lpstr>
      <vt:lpstr>PowerPoint Presentation</vt:lpstr>
      <vt:lpstr>Contributions</vt:lpstr>
      <vt:lpstr>PowerPoint Presentation</vt:lpstr>
      <vt:lpstr>Structure</vt:lpstr>
      <vt:lpstr>Library interface</vt:lpstr>
      <vt:lpstr>PowerPoint Presentation</vt:lpstr>
      <vt:lpstr>PowerPoint Presentation</vt:lpstr>
      <vt:lpstr>PowerPoint Presentation</vt:lpstr>
      <vt:lpstr>Test Dataset Overview</vt:lpstr>
      <vt:lpstr>METADATA PARSING</vt:lpstr>
      <vt:lpstr>PowerPoint Presentation</vt:lpstr>
      <vt:lpstr>Metadata Parsing Wrapper</vt:lpstr>
      <vt:lpstr>IMAGE PROCESSING</vt:lpstr>
      <vt:lpstr>PowerPoint Presentation</vt:lpstr>
      <vt:lpstr>PowerPoint Presentation</vt:lpstr>
      <vt:lpstr>PowerPoint Presentation</vt:lpstr>
      <vt:lpstr>PowerPoint Presentation</vt:lpstr>
      <vt:lpstr>MACHINE LEARNING</vt:lpstr>
      <vt:lpstr>Face Predictions</vt:lpstr>
      <vt:lpstr>Processing Tree</vt:lpstr>
      <vt:lpstr>CONCLUSIONS</vt:lpstr>
      <vt:lpstr>Automated Build System</vt:lpstr>
      <vt:lpstr>Command Line Interface</vt:lpstr>
      <vt:lpstr>Contributions</vt:lpstr>
      <vt:lpstr>Next Steps</vt:lpstr>
      <vt:lpstr>Thank you …</vt:lpstr>
      <vt:lpstr>Thickshake Historical Image Classification System</vt:lpstr>
    </vt:vector>
  </TitlesOfParts>
  <Company>Curtin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Mark Shelton</dc:creator>
  <cp:lastModifiedBy>Mark Shelton</cp:lastModifiedBy>
  <cp:revision>58</cp:revision>
  <dcterms:created xsi:type="dcterms:W3CDTF">2015-08-11T05:31:55Z</dcterms:created>
  <dcterms:modified xsi:type="dcterms:W3CDTF">2018-02-17T04:30:12Z</dcterms:modified>
</cp:coreProperties>
</file>